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43" r:id="rId5"/>
    <p:sldId id="376" r:id="rId6"/>
    <p:sldId id="368" r:id="rId7"/>
    <p:sldId id="377" r:id="rId8"/>
    <p:sldId id="372" r:id="rId9"/>
    <p:sldId id="364" r:id="rId10"/>
    <p:sldId id="363" r:id="rId11"/>
    <p:sldId id="374" r:id="rId12"/>
    <p:sldId id="366" r:id="rId13"/>
    <p:sldId id="365" r:id="rId14"/>
    <p:sldId id="369" r:id="rId15"/>
    <p:sldId id="375" r:id="rId16"/>
    <p:sldId id="370" r:id="rId1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ime LEDEZ" initials="ML" lastIdx="13" clrIdx="0">
    <p:extLst>
      <p:ext uri="{19B8F6BF-5375-455C-9EA6-DF929625EA0E}">
        <p15:presenceInfo xmlns:p15="http://schemas.microsoft.com/office/powerpoint/2012/main" userId="S-1-5-21-4224616334-2960362561-2654960143-16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195"/>
    <a:srgbClr val="444444"/>
    <a:srgbClr val="009EDF"/>
    <a:srgbClr val="E6E6E6"/>
    <a:srgbClr val="289CDB"/>
    <a:srgbClr val="E09C35"/>
    <a:srgbClr val="18A3A9"/>
    <a:srgbClr val="FAA21C"/>
    <a:srgbClr val="929293"/>
    <a:srgbClr val="B47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EVAIN" userId="393d0e28-086b-4d96-ba63-654eff397570" providerId="ADAL" clId="{534349C5-8B7F-4EA7-ABA8-9F254C313B16}"/>
    <pc:docChg chg="undo custSel delSld modSld sldOrd">
      <pc:chgData name="Julie EVAIN" userId="393d0e28-086b-4d96-ba63-654eff397570" providerId="ADAL" clId="{534349C5-8B7F-4EA7-ABA8-9F254C313B16}" dt="2022-06-22T12:56:58.485" v="405" actId="403"/>
      <pc:docMkLst>
        <pc:docMk/>
      </pc:docMkLst>
      <pc:sldChg chg="modSp mod">
        <pc:chgData name="Julie EVAIN" userId="393d0e28-086b-4d96-ba63-654eff397570" providerId="ADAL" clId="{534349C5-8B7F-4EA7-ABA8-9F254C313B16}" dt="2022-06-22T12:56:41.647" v="403" actId="20577"/>
        <pc:sldMkLst>
          <pc:docMk/>
          <pc:sldMk cId="2626431813" sldId="343"/>
        </pc:sldMkLst>
        <pc:spChg chg="mod">
          <ac:chgData name="Julie EVAIN" userId="393d0e28-086b-4d96-ba63-654eff397570" providerId="ADAL" clId="{534349C5-8B7F-4EA7-ABA8-9F254C313B16}" dt="2022-06-22T12:56:36.896" v="401" actId="20577"/>
          <ac:spMkLst>
            <pc:docMk/>
            <pc:sldMk cId="2626431813" sldId="343"/>
            <ac:spMk id="4" creationId="{00000000-0000-0000-0000-000000000000}"/>
          </ac:spMkLst>
        </pc:spChg>
        <pc:spChg chg="mod">
          <ac:chgData name="Julie EVAIN" userId="393d0e28-086b-4d96-ba63-654eff397570" providerId="ADAL" clId="{534349C5-8B7F-4EA7-ABA8-9F254C313B16}" dt="2022-06-22T12:56:41.647" v="403" actId="20577"/>
          <ac:spMkLst>
            <pc:docMk/>
            <pc:sldMk cId="2626431813" sldId="343"/>
            <ac:spMk id="5" creationId="{00000000-0000-0000-0000-000000000000}"/>
          </ac:spMkLst>
        </pc:spChg>
        <pc:spChg chg="mod">
          <ac:chgData name="Julie EVAIN" userId="393d0e28-086b-4d96-ba63-654eff397570" providerId="ADAL" clId="{534349C5-8B7F-4EA7-ABA8-9F254C313B16}" dt="2022-06-22T12:42:10.960" v="30" actId="20577"/>
          <ac:spMkLst>
            <pc:docMk/>
            <pc:sldMk cId="2626431813" sldId="343"/>
            <ac:spMk id="6" creationId="{00000000-0000-0000-0000-000000000000}"/>
          </ac:spMkLst>
        </pc:spChg>
      </pc:sldChg>
      <pc:sldChg chg="modSp mod">
        <pc:chgData name="Julie EVAIN" userId="393d0e28-086b-4d96-ba63-654eff397570" providerId="ADAL" clId="{534349C5-8B7F-4EA7-ABA8-9F254C313B16}" dt="2022-06-22T12:54:42.491" v="385" actId="20577"/>
        <pc:sldMkLst>
          <pc:docMk/>
          <pc:sldMk cId="2942602651" sldId="363"/>
        </pc:sldMkLst>
        <pc:spChg chg="mod">
          <ac:chgData name="Julie EVAIN" userId="393d0e28-086b-4d96-ba63-654eff397570" providerId="ADAL" clId="{534349C5-8B7F-4EA7-ABA8-9F254C313B16}" dt="2022-06-22T12:54:42.491" v="385" actId="20577"/>
          <ac:spMkLst>
            <pc:docMk/>
            <pc:sldMk cId="2942602651" sldId="363"/>
            <ac:spMk id="2" creationId="{52E4B7E8-7B30-4CF3-B9D3-33544700B4A0}"/>
          </ac:spMkLst>
        </pc:spChg>
      </pc:sldChg>
      <pc:sldChg chg="ord">
        <pc:chgData name="Julie EVAIN" userId="393d0e28-086b-4d96-ba63-654eff397570" providerId="ADAL" clId="{534349C5-8B7F-4EA7-ABA8-9F254C313B16}" dt="2022-06-22T12:55:16.499" v="388"/>
        <pc:sldMkLst>
          <pc:docMk/>
          <pc:sldMk cId="152531312" sldId="366"/>
        </pc:sldMkLst>
      </pc:sldChg>
      <pc:sldChg chg="modSp mod ord">
        <pc:chgData name="Julie EVAIN" userId="393d0e28-086b-4d96-ba63-654eff397570" providerId="ADAL" clId="{534349C5-8B7F-4EA7-ABA8-9F254C313B16}" dt="2022-06-22T12:47:41.863" v="91" actId="20577"/>
        <pc:sldMkLst>
          <pc:docMk/>
          <pc:sldMk cId="1827273558" sldId="368"/>
        </pc:sldMkLst>
        <pc:spChg chg="mod">
          <ac:chgData name="Julie EVAIN" userId="393d0e28-086b-4d96-ba63-654eff397570" providerId="ADAL" clId="{534349C5-8B7F-4EA7-ABA8-9F254C313B16}" dt="2022-06-22T12:47:41.863" v="91" actId="20577"/>
          <ac:spMkLst>
            <pc:docMk/>
            <pc:sldMk cId="1827273558" sldId="368"/>
            <ac:spMk id="2" creationId="{2E2BEF3E-6D60-42ED-9022-82503058E5AB}"/>
          </ac:spMkLst>
        </pc:spChg>
      </pc:sldChg>
      <pc:sldChg chg="ord">
        <pc:chgData name="Julie EVAIN" userId="393d0e28-086b-4d96-ba63-654eff397570" providerId="ADAL" clId="{534349C5-8B7F-4EA7-ABA8-9F254C313B16}" dt="2022-06-22T12:45:17.885" v="58"/>
        <pc:sldMkLst>
          <pc:docMk/>
          <pc:sldMk cId="1505781406" sldId="370"/>
        </pc:sldMkLst>
      </pc:sldChg>
      <pc:sldChg chg="del">
        <pc:chgData name="Julie EVAIN" userId="393d0e28-086b-4d96-ba63-654eff397570" providerId="ADAL" clId="{534349C5-8B7F-4EA7-ABA8-9F254C313B16}" dt="2022-06-22T12:54:48.186" v="386" actId="47"/>
        <pc:sldMkLst>
          <pc:docMk/>
          <pc:sldMk cId="1328573495" sldId="373"/>
        </pc:sldMkLst>
      </pc:sldChg>
      <pc:sldChg chg="modSp mod">
        <pc:chgData name="Julie EVAIN" userId="393d0e28-086b-4d96-ba63-654eff397570" providerId="ADAL" clId="{534349C5-8B7F-4EA7-ABA8-9F254C313B16}" dt="2022-06-22T12:56:58.485" v="405" actId="403"/>
        <pc:sldMkLst>
          <pc:docMk/>
          <pc:sldMk cId="4061663532" sldId="376"/>
        </pc:sldMkLst>
        <pc:spChg chg="mod">
          <ac:chgData name="Julie EVAIN" userId="393d0e28-086b-4d96-ba63-654eff397570" providerId="ADAL" clId="{534349C5-8B7F-4EA7-ABA8-9F254C313B16}" dt="2022-06-22T12:56:58.485" v="405" actId="403"/>
          <ac:spMkLst>
            <pc:docMk/>
            <pc:sldMk cId="4061663532" sldId="376"/>
            <ac:spMk id="2" creationId="{5A9920C4-571D-4057-9116-F883F8E1B579}"/>
          </ac:spMkLst>
        </pc:spChg>
      </pc:sldChg>
      <pc:sldChg chg="del">
        <pc:chgData name="Julie EVAIN" userId="393d0e28-086b-4d96-ba63-654eff397570" providerId="ADAL" clId="{534349C5-8B7F-4EA7-ABA8-9F254C313B16}" dt="2022-06-22T12:44:04.210" v="54" actId="47"/>
        <pc:sldMkLst>
          <pc:docMk/>
          <pc:sldMk cId="290455049" sldId="378"/>
        </pc:sldMkLst>
      </pc:sldChg>
      <pc:sldChg chg="del">
        <pc:chgData name="Julie EVAIN" userId="393d0e28-086b-4d96-ba63-654eff397570" providerId="ADAL" clId="{534349C5-8B7F-4EA7-ABA8-9F254C313B16}" dt="2022-06-22T12:42:50.423" v="53" actId="47"/>
        <pc:sldMkLst>
          <pc:docMk/>
          <pc:sldMk cId="2697236629" sldId="38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>
                <a:latin typeface="Helvetica" panose="020B0500000000000000" pitchFamily="34" charset="0"/>
              </a:rPr>
              <a:t>I4CE – Institute for </a:t>
            </a:r>
            <a:r>
              <a:rPr lang="fr-FR" err="1">
                <a:latin typeface="Helvetica" panose="020B0500000000000000" pitchFamily="34" charset="0"/>
              </a:rPr>
              <a:t>Climate</a:t>
            </a:r>
            <a:r>
              <a:rPr lang="fr-FR">
                <a:latin typeface="Helvetica" panose="020B0500000000000000" pitchFamily="34" charset="0"/>
              </a:rPr>
              <a:t> </a:t>
            </a:r>
            <a:r>
              <a:rPr lang="fr-FR" err="1">
                <a:latin typeface="Helvetica" panose="020B0500000000000000" pitchFamily="34" charset="0"/>
              </a:rPr>
              <a:t>Economics</a:t>
            </a:r>
            <a:endParaRPr lang="fr-FR">
              <a:latin typeface="Helvetica" panose="020B0500000000000000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C852A-89D7-439F-A417-F78DFB987B56}" type="slidenum">
              <a:rPr lang="fr-FR" smtClean="0">
                <a:latin typeface="Helvetica" panose="020B0500000000000000" pitchFamily="34" charset="0"/>
              </a:rPr>
              <a:t>‹N°›</a:t>
            </a:fld>
            <a:endParaRPr lang="fr-FR">
              <a:latin typeface="Helvetica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930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EF2F8-2E56-47BF-9E1A-7DB43790FBF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E0593-AA76-4FA9-B1E9-DBE29758CF5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5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I4CE_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linkedin.com/company/i4ce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i4ce.us11.list-manage.com/subscribe?u=1aa9ac01e1dd2d504836ed299&amp;id=3c097b98ec" TargetMode="External"/><Relationship Id="rId9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27384"/>
            <a:ext cx="9144000" cy="3573016"/>
          </a:xfrm>
          <a:prstGeom prst="rect">
            <a:avLst/>
          </a:prstGeom>
          <a:solidFill>
            <a:srgbClr val="174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1907704" y="260648"/>
            <a:ext cx="0" cy="31683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51719" y="1063973"/>
            <a:ext cx="6835799" cy="1212900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51719" y="2276872"/>
            <a:ext cx="6835799" cy="504056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3" hasCustomPrompt="1"/>
          </p:nvPr>
        </p:nvSpPr>
        <p:spPr>
          <a:xfrm>
            <a:off x="2051049" y="3068959"/>
            <a:ext cx="6836469" cy="360041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AUTEURS &amp; LIEU</a:t>
            </a:r>
          </a:p>
        </p:txBody>
      </p:sp>
      <p:sp>
        <p:nvSpPr>
          <p:cNvPr id="17" name="Espace réservé du text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2919" y="3068960"/>
            <a:ext cx="1479406" cy="360041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480805" cy="171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85659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tit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862064"/>
            <a:ext cx="8352928" cy="1143000"/>
          </a:xfrm>
        </p:spPr>
        <p:txBody>
          <a:bodyPr anchor="t"/>
          <a:lstStyle>
            <a:lvl1pPr algn="l">
              <a:defRPr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2" b="81302"/>
          <a:stretch/>
        </p:blipFill>
        <p:spPr>
          <a:xfrm>
            <a:off x="0" y="2420888"/>
            <a:ext cx="9144000" cy="288032"/>
          </a:xfrm>
          <a:prstGeom prst="rect">
            <a:avLst/>
          </a:prstGeom>
        </p:spPr>
      </p:pic>
      <p:sp>
        <p:nvSpPr>
          <p:cNvPr id="7" name="ZoneTexte 6"/>
          <p:cNvSpPr txBox="1"/>
          <p:nvPr userDrawn="1"/>
        </p:nvSpPr>
        <p:spPr>
          <a:xfrm>
            <a:off x="251520" y="6525344"/>
            <a:ext cx="30963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noProof="0">
                <a:solidFill>
                  <a:schemeClr val="tx1"/>
                </a:solidFill>
              </a:rPr>
              <a:t>I</a:t>
            </a:r>
            <a:r>
              <a:rPr lang="fr-FR" sz="1100" b="1" noProof="0">
                <a:solidFill>
                  <a:srgbClr val="EE0612"/>
                </a:solidFill>
              </a:rPr>
              <a:t>4</a:t>
            </a:r>
            <a:r>
              <a:rPr lang="fr-FR" sz="1100" b="1" noProof="0">
                <a:solidFill>
                  <a:schemeClr val="tx1"/>
                </a:solidFill>
              </a:rPr>
              <a:t>CE</a:t>
            </a:r>
            <a:r>
              <a:rPr lang="fr-FR" sz="1100" b="1" baseline="0" noProof="0">
                <a:solidFill>
                  <a:schemeClr val="tx1"/>
                </a:solidFill>
              </a:rPr>
              <a:t> </a:t>
            </a:r>
            <a:r>
              <a:rPr lang="fr-FR" sz="1100" b="0" baseline="0" noProof="0">
                <a:solidFill>
                  <a:schemeClr val="tx1"/>
                </a:solidFill>
              </a:rPr>
              <a:t>–</a:t>
            </a:r>
            <a:r>
              <a:rPr lang="fr-FR" sz="1100" b="1" baseline="0" noProof="0">
                <a:solidFill>
                  <a:schemeClr val="tx1"/>
                </a:solidFill>
              </a:rPr>
              <a:t> </a:t>
            </a:r>
            <a:r>
              <a:rPr lang="fr-FR" sz="1100" b="0" noProof="0">
                <a:solidFill>
                  <a:schemeClr val="tx1"/>
                </a:solidFill>
              </a:rPr>
              <a:t>Institut de l’économie pour le climat</a:t>
            </a:r>
          </a:p>
        </p:txBody>
      </p:sp>
    </p:spTree>
    <p:extLst>
      <p:ext uri="{BB962C8B-B14F-4D97-AF65-F5344CB8AC3E}">
        <p14:creationId xmlns:p14="http://schemas.microsoft.com/office/powerpoint/2010/main" val="338275149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titr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708918"/>
            <a:ext cx="8352928" cy="1205971"/>
          </a:xfrm>
          <a:solidFill>
            <a:schemeClr val="bg1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riangle rectangle 2"/>
          <p:cNvSpPr/>
          <p:nvPr userDrawn="1"/>
        </p:nvSpPr>
        <p:spPr>
          <a:xfrm rot="5400000">
            <a:off x="28528" y="-31441"/>
            <a:ext cx="2708919" cy="2771801"/>
          </a:xfrm>
          <a:prstGeom prst="rtTriangle">
            <a:avLst/>
          </a:prstGeom>
          <a:solidFill>
            <a:srgbClr val="009E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 userDrawn="1"/>
        </p:nvSpPr>
        <p:spPr>
          <a:xfrm rot="16200000">
            <a:off x="6173561" y="3897505"/>
            <a:ext cx="2953054" cy="2987824"/>
          </a:xfrm>
          <a:prstGeom prst="rtTriangle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251520" y="6525344"/>
            <a:ext cx="30963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noProof="0">
                <a:solidFill>
                  <a:schemeClr val="tx1"/>
                </a:solidFill>
              </a:rPr>
              <a:t>I</a:t>
            </a:r>
            <a:r>
              <a:rPr lang="fr-FR" sz="1100" b="1" noProof="0">
                <a:solidFill>
                  <a:srgbClr val="EE0612"/>
                </a:solidFill>
              </a:rPr>
              <a:t>4</a:t>
            </a:r>
            <a:r>
              <a:rPr lang="fr-FR" sz="1100" b="1" noProof="0">
                <a:solidFill>
                  <a:schemeClr val="tx1"/>
                </a:solidFill>
              </a:rPr>
              <a:t>CE</a:t>
            </a:r>
            <a:r>
              <a:rPr lang="fr-FR" sz="1100" b="1" baseline="0" noProof="0">
                <a:solidFill>
                  <a:schemeClr val="tx1"/>
                </a:solidFill>
              </a:rPr>
              <a:t> </a:t>
            </a:r>
            <a:r>
              <a:rPr lang="fr-FR" sz="1100" b="0" baseline="0" noProof="0">
                <a:solidFill>
                  <a:schemeClr val="tx1"/>
                </a:solidFill>
              </a:rPr>
              <a:t>–</a:t>
            </a:r>
            <a:r>
              <a:rPr lang="fr-FR" sz="1100" b="1" baseline="0" noProof="0">
                <a:solidFill>
                  <a:schemeClr val="tx1"/>
                </a:solidFill>
              </a:rPr>
              <a:t> </a:t>
            </a:r>
            <a:r>
              <a:rPr lang="fr-FR" sz="1100" b="0" noProof="0">
                <a:solidFill>
                  <a:schemeClr val="tx1"/>
                </a:solidFill>
              </a:rPr>
              <a:t>Institut de l’économie pour le climat</a:t>
            </a:r>
          </a:p>
        </p:txBody>
      </p:sp>
    </p:spTree>
    <p:extLst>
      <p:ext uri="{BB962C8B-B14F-4D97-AF65-F5344CB8AC3E}">
        <p14:creationId xmlns:p14="http://schemas.microsoft.com/office/powerpoint/2010/main" val="291547027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38"/>
          <a:stretch/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5" name="ZoneTexte 4"/>
          <p:cNvSpPr txBox="1"/>
          <p:nvPr userDrawn="1"/>
        </p:nvSpPr>
        <p:spPr>
          <a:xfrm rot="2737892">
            <a:off x="5540936" y="1383802"/>
            <a:ext cx="34530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I4CE – Institute</a:t>
            </a:r>
            <a:r>
              <a:rPr lang="en-US" sz="1400" baseline="0">
                <a:solidFill>
                  <a:schemeClr val="bg1"/>
                </a:solidFill>
              </a:rPr>
              <a:t> for Climate Economics </a:t>
            </a:r>
            <a:br>
              <a:rPr lang="en-US" sz="1400" baseline="0">
                <a:solidFill>
                  <a:schemeClr val="bg1"/>
                </a:solidFill>
              </a:rPr>
            </a:br>
            <a:r>
              <a:rPr lang="en-US" sz="1400" baseline="0">
                <a:solidFill>
                  <a:schemeClr val="bg1"/>
                </a:solidFill>
              </a:rPr>
              <a:t>20-22 Rue des Petits Hôtels, 75010 Paris</a:t>
            </a:r>
          </a:p>
          <a:p>
            <a:r>
              <a:rPr lang="en-US" sz="1400" u="none" baseline="0">
                <a:solidFill>
                  <a:schemeClr val="bg1"/>
                </a:solidFill>
              </a:rPr>
              <a:t>www.i4ce.org | contact@i4ce.org</a:t>
            </a:r>
            <a:endParaRPr lang="en-US" sz="1400">
              <a:solidFill>
                <a:schemeClr val="bg1"/>
              </a:solidFill>
            </a:endParaRP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755576" y="6021288"/>
            <a:ext cx="0" cy="64807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texte 10"/>
          <p:cNvSpPr>
            <a:spLocks noGrp="1"/>
          </p:cNvSpPr>
          <p:nvPr>
            <p:ph type="body" sz="quarter" idx="10" hasCustomPrompt="1"/>
          </p:nvPr>
        </p:nvSpPr>
        <p:spPr>
          <a:xfrm>
            <a:off x="2843807" y="3643908"/>
            <a:ext cx="3456385" cy="1803416"/>
          </a:xfrm>
          <a:solidFill>
            <a:schemeClr val="bg1"/>
          </a:solidFill>
        </p:spPr>
        <p:txBody>
          <a:bodyPr anchor="t">
            <a:normAutofit/>
          </a:bodyPr>
          <a:lstStyle>
            <a:lvl1pPr marL="0" indent="0" algn="ctr">
              <a:buNone/>
              <a:defRPr sz="2800" baseline="0">
                <a:latin typeface="+mj-lt"/>
              </a:defRPr>
            </a:lvl1pPr>
          </a:lstStyle>
          <a:p>
            <a:pPr lvl="0"/>
            <a:r>
              <a:rPr lang="en-US" err="1"/>
              <a:t>Remerciements</a:t>
            </a:r>
            <a:endParaRPr lang="en-US"/>
          </a:p>
          <a:p>
            <a:pPr lvl="0"/>
            <a:r>
              <a:rPr lang="en-US" err="1"/>
              <a:t>Adresse</a:t>
            </a:r>
            <a:r>
              <a:rPr lang="en-US"/>
              <a:t> contact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9" b="561"/>
          <a:stretch/>
        </p:blipFill>
        <p:spPr>
          <a:xfrm>
            <a:off x="67833" y="40690"/>
            <a:ext cx="1263807" cy="1516102"/>
          </a:xfrm>
          <a:prstGeom prst="rect">
            <a:avLst/>
          </a:prstGeom>
        </p:spPr>
      </p:pic>
      <p:grpSp>
        <p:nvGrpSpPr>
          <p:cNvPr id="9" name="Groupe 8"/>
          <p:cNvGrpSpPr/>
          <p:nvPr userDrawn="1"/>
        </p:nvGrpSpPr>
        <p:grpSpPr>
          <a:xfrm>
            <a:off x="3563888" y="2967900"/>
            <a:ext cx="555442" cy="555442"/>
            <a:chOff x="2339752" y="692696"/>
            <a:chExt cx="792088" cy="792088"/>
          </a:xfrm>
        </p:grpSpPr>
        <p:sp>
          <p:nvSpPr>
            <p:cNvPr id="10" name="Rectangle 9"/>
            <p:cNvSpPr/>
            <p:nvPr/>
          </p:nvSpPr>
          <p:spPr>
            <a:xfrm>
              <a:off x="2339752" y="692696"/>
              <a:ext cx="792088" cy="792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2" name="Image 4" descr="https://static.thenounproject.com/png/509045-200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4327" y="797271"/>
              <a:ext cx="582938" cy="58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e 12"/>
          <p:cNvGrpSpPr/>
          <p:nvPr userDrawn="1"/>
        </p:nvGrpSpPr>
        <p:grpSpPr>
          <a:xfrm>
            <a:off x="4247964" y="2967899"/>
            <a:ext cx="555442" cy="555442"/>
            <a:chOff x="2339752" y="1592796"/>
            <a:chExt cx="792088" cy="792088"/>
          </a:xfrm>
        </p:grpSpPr>
        <p:sp>
          <p:nvSpPr>
            <p:cNvPr id="14" name="Rectangle 13"/>
            <p:cNvSpPr/>
            <p:nvPr/>
          </p:nvSpPr>
          <p:spPr>
            <a:xfrm>
              <a:off x="2339752" y="1592796"/>
              <a:ext cx="792088" cy="792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5" name="Image 6" descr="https://static.thenounproject.com/png/2386251-200.png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5168" y="1688212"/>
              <a:ext cx="601257" cy="60125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e 15"/>
          <p:cNvGrpSpPr/>
          <p:nvPr userDrawn="1"/>
        </p:nvGrpSpPr>
        <p:grpSpPr>
          <a:xfrm>
            <a:off x="4932040" y="2967899"/>
            <a:ext cx="555442" cy="555442"/>
            <a:chOff x="2339752" y="2492896"/>
            <a:chExt cx="792088" cy="792088"/>
          </a:xfrm>
        </p:grpSpPr>
        <p:sp>
          <p:nvSpPr>
            <p:cNvPr id="17" name="Rectangle 16"/>
            <p:cNvSpPr/>
            <p:nvPr/>
          </p:nvSpPr>
          <p:spPr>
            <a:xfrm>
              <a:off x="2339752" y="2492896"/>
              <a:ext cx="792088" cy="792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8" name="Image 5" descr="https://static.thenounproject.com/png/23267-200.png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7764" y="2600908"/>
              <a:ext cx="576064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8587080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198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1" b="35538"/>
          <a:stretch/>
        </p:blipFill>
        <p:spPr>
          <a:xfrm>
            <a:off x="0" y="0"/>
            <a:ext cx="9151758" cy="6885384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835696" y="2469736"/>
            <a:ext cx="7316062" cy="2687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52390" y="2576141"/>
            <a:ext cx="6984106" cy="1212900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174195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52390" y="3789040"/>
            <a:ext cx="6984106" cy="504056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174195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3" hasCustomPrompt="1"/>
          </p:nvPr>
        </p:nvSpPr>
        <p:spPr>
          <a:xfrm>
            <a:off x="2051720" y="4581127"/>
            <a:ext cx="6984791" cy="360041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174195"/>
                </a:solidFill>
              </a:defRPr>
            </a:lvl1pPr>
          </a:lstStyle>
          <a:p>
            <a:pPr lvl="0"/>
            <a:r>
              <a:rPr lang="en-US"/>
              <a:t>AUTEURS &amp; LIEU</a:t>
            </a:r>
          </a:p>
        </p:txBody>
      </p:sp>
      <p:sp>
        <p:nvSpPr>
          <p:cNvPr id="17" name="Espace réservé du texte 13"/>
          <p:cNvSpPr>
            <a:spLocks noGrp="1"/>
          </p:cNvSpPr>
          <p:nvPr>
            <p:ph type="body" sz="quarter" idx="14" hasCustomPrompt="1"/>
          </p:nvPr>
        </p:nvSpPr>
        <p:spPr>
          <a:xfrm>
            <a:off x="6300192" y="6360034"/>
            <a:ext cx="1479406" cy="360041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205495"/>
            <a:ext cx="1296144" cy="150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98979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1" b="35538"/>
          <a:stretch/>
        </p:blipFill>
        <p:spPr>
          <a:xfrm>
            <a:off x="0" y="0"/>
            <a:ext cx="9151758" cy="6885384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835696" y="2469736"/>
            <a:ext cx="7316062" cy="4199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52390" y="2576141"/>
            <a:ext cx="6984106" cy="1212900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174195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52390" y="3789040"/>
            <a:ext cx="6984106" cy="504056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174195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3" hasCustomPrompt="1"/>
          </p:nvPr>
        </p:nvSpPr>
        <p:spPr>
          <a:xfrm>
            <a:off x="2051720" y="4581127"/>
            <a:ext cx="6984791" cy="360041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174195"/>
                </a:solidFill>
              </a:defRPr>
            </a:lvl1pPr>
          </a:lstStyle>
          <a:p>
            <a:pPr lvl="0"/>
            <a:r>
              <a:rPr lang="en-US"/>
              <a:t>AUTEURS &amp; LIEU</a:t>
            </a:r>
          </a:p>
        </p:txBody>
      </p:sp>
      <p:sp>
        <p:nvSpPr>
          <p:cNvPr id="17" name="Espace réservé du texte 13"/>
          <p:cNvSpPr>
            <a:spLocks noGrp="1"/>
          </p:cNvSpPr>
          <p:nvPr>
            <p:ph type="body" sz="quarter" idx="14" hasCustomPrompt="1"/>
          </p:nvPr>
        </p:nvSpPr>
        <p:spPr>
          <a:xfrm>
            <a:off x="7380312" y="205495"/>
            <a:ext cx="1479406" cy="360041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205495"/>
            <a:ext cx="1296144" cy="150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4652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96544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ZoneTexte 6"/>
          <p:cNvSpPr txBox="1"/>
          <p:nvPr userDrawn="1"/>
        </p:nvSpPr>
        <p:spPr>
          <a:xfrm>
            <a:off x="251520" y="6525344"/>
            <a:ext cx="30963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noProof="0">
                <a:solidFill>
                  <a:schemeClr val="tx1"/>
                </a:solidFill>
              </a:rPr>
              <a:t>I</a:t>
            </a:r>
            <a:r>
              <a:rPr lang="fr-FR" sz="1100" b="1" noProof="0">
                <a:solidFill>
                  <a:srgbClr val="EE0612"/>
                </a:solidFill>
              </a:rPr>
              <a:t>4</a:t>
            </a:r>
            <a:r>
              <a:rPr lang="fr-FR" sz="1100" b="1" noProof="0">
                <a:solidFill>
                  <a:schemeClr val="tx1"/>
                </a:solidFill>
              </a:rPr>
              <a:t>CE</a:t>
            </a:r>
            <a:r>
              <a:rPr lang="fr-FR" sz="1100" b="1" baseline="0" noProof="0">
                <a:solidFill>
                  <a:schemeClr val="tx1"/>
                </a:solidFill>
              </a:rPr>
              <a:t> </a:t>
            </a:r>
            <a:r>
              <a:rPr lang="fr-FR" sz="1100" b="0" baseline="0" noProof="0">
                <a:solidFill>
                  <a:schemeClr val="tx1"/>
                </a:solidFill>
              </a:rPr>
              <a:t>–</a:t>
            </a:r>
            <a:r>
              <a:rPr lang="fr-FR" sz="1100" b="1" baseline="0" noProof="0">
                <a:solidFill>
                  <a:schemeClr val="tx1"/>
                </a:solidFill>
              </a:rPr>
              <a:t> </a:t>
            </a:r>
            <a:r>
              <a:rPr lang="fr-FR" sz="1100" b="0" noProof="0">
                <a:solidFill>
                  <a:schemeClr val="tx1"/>
                </a:solidFill>
              </a:rPr>
              <a:t>Institut de l’économie pour le climat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720080"/>
          </a:xfrm>
          <a:noFill/>
        </p:spPr>
        <p:txBody>
          <a:bodyPr>
            <a:normAutofit/>
          </a:bodyPr>
          <a:lstStyle>
            <a:lvl1pPr algn="l">
              <a:defRPr sz="3200">
                <a:solidFill>
                  <a:srgbClr val="174195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115888"/>
            <a:ext cx="8640960" cy="288925"/>
          </a:xfrm>
          <a:noFill/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4565AF"/>
                </a:solidFill>
                <a:latin typeface="+mn-lt"/>
              </a:defRPr>
            </a:lvl1pPr>
          </a:lstStyle>
          <a:p>
            <a:pPr lvl="0"/>
            <a:r>
              <a:rPr lang="fr-FR" sz="1400" noProof="0"/>
              <a:t>Plan</a:t>
            </a:r>
            <a:endParaRPr lang="en-US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0" b="81302"/>
          <a:stretch/>
        </p:blipFill>
        <p:spPr>
          <a:xfrm>
            <a:off x="0" y="1234576"/>
            <a:ext cx="9144000" cy="14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92423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4248472" cy="4896544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ZoneTexte 6"/>
          <p:cNvSpPr txBox="1"/>
          <p:nvPr userDrawn="1"/>
        </p:nvSpPr>
        <p:spPr>
          <a:xfrm>
            <a:off x="251520" y="6525344"/>
            <a:ext cx="30963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noProof="0">
                <a:solidFill>
                  <a:schemeClr val="tx1"/>
                </a:solidFill>
              </a:rPr>
              <a:t>I</a:t>
            </a:r>
            <a:r>
              <a:rPr lang="fr-FR" sz="1100" b="1" noProof="0">
                <a:solidFill>
                  <a:srgbClr val="EE0612"/>
                </a:solidFill>
              </a:rPr>
              <a:t>4</a:t>
            </a:r>
            <a:r>
              <a:rPr lang="fr-FR" sz="1100" b="1" noProof="0">
                <a:solidFill>
                  <a:schemeClr val="tx1"/>
                </a:solidFill>
              </a:rPr>
              <a:t>CE</a:t>
            </a:r>
            <a:r>
              <a:rPr lang="fr-FR" sz="1100" b="1" baseline="0" noProof="0">
                <a:solidFill>
                  <a:schemeClr val="tx1"/>
                </a:solidFill>
              </a:rPr>
              <a:t> </a:t>
            </a:r>
            <a:r>
              <a:rPr lang="fr-FR" sz="1100" b="0" baseline="0" noProof="0">
                <a:solidFill>
                  <a:schemeClr val="tx1"/>
                </a:solidFill>
              </a:rPr>
              <a:t>–</a:t>
            </a:r>
            <a:r>
              <a:rPr lang="fr-FR" sz="1100" b="1" baseline="0" noProof="0">
                <a:solidFill>
                  <a:schemeClr val="tx1"/>
                </a:solidFill>
              </a:rPr>
              <a:t> </a:t>
            </a:r>
            <a:r>
              <a:rPr lang="fr-FR" sz="1100" b="0" noProof="0">
                <a:solidFill>
                  <a:schemeClr val="tx1"/>
                </a:solidFill>
              </a:rPr>
              <a:t>Institut de l’économie pour le climat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720080"/>
          </a:xfrm>
          <a:noFill/>
        </p:spPr>
        <p:txBody>
          <a:bodyPr>
            <a:normAutofit/>
          </a:bodyPr>
          <a:lstStyle>
            <a:lvl1pPr algn="l">
              <a:defRPr sz="3200">
                <a:solidFill>
                  <a:srgbClr val="174195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115888"/>
            <a:ext cx="8640960" cy="288925"/>
          </a:xfrm>
          <a:noFill/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4565AF"/>
                </a:solidFill>
                <a:latin typeface="+mn-lt"/>
              </a:defRPr>
            </a:lvl1pPr>
          </a:lstStyle>
          <a:p>
            <a:pPr lvl="0"/>
            <a:r>
              <a:rPr lang="en-US"/>
              <a:t>PLAN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0" b="81302"/>
          <a:stretch/>
        </p:blipFill>
        <p:spPr>
          <a:xfrm>
            <a:off x="0" y="1234576"/>
            <a:ext cx="9144000" cy="144016"/>
          </a:xfrm>
          <a:prstGeom prst="rect">
            <a:avLst/>
          </a:prstGeom>
        </p:spPr>
      </p:pic>
      <p:sp>
        <p:nvSpPr>
          <p:cNvPr id="9" name="Espace réservé du contenu 2"/>
          <p:cNvSpPr>
            <a:spLocks noGrp="1"/>
          </p:cNvSpPr>
          <p:nvPr>
            <p:ph idx="11"/>
          </p:nvPr>
        </p:nvSpPr>
        <p:spPr>
          <a:xfrm>
            <a:off x="4644008" y="1484784"/>
            <a:ext cx="4248472" cy="4896544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7941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7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720080"/>
          </a:xfr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dirty="0">
                <a:solidFill>
                  <a:srgbClr val="174195"/>
                </a:solidFill>
                <a:latin typeface="+mn-lt"/>
              </a:defRPr>
            </a:lvl1pPr>
          </a:lstStyle>
          <a:p>
            <a:pPr lvl="0" algn="l"/>
            <a:r>
              <a:rPr lang="fr-FR"/>
              <a:t>Modifiez le style du titre</a:t>
            </a:r>
            <a:endParaRPr lang="en-US"/>
          </a:p>
        </p:txBody>
      </p:sp>
      <p:sp>
        <p:nvSpPr>
          <p:cNvPr id="11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115888"/>
            <a:ext cx="8640959" cy="288925"/>
          </a:xfrm>
          <a:noFill/>
        </p:spPr>
        <p:txBody>
          <a:bodyPr vert="horz" lIns="91440" tIns="45720" rIns="91440" bIns="45720" rtlCol="0">
            <a:noAutofit/>
          </a:bodyPr>
          <a:lstStyle>
            <a:lvl1pPr>
              <a:defRPr lang="en-US" sz="1400" dirty="0">
                <a:solidFill>
                  <a:srgbClr val="4565AF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PLAN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0" b="81302"/>
          <a:stretch/>
        </p:blipFill>
        <p:spPr>
          <a:xfrm>
            <a:off x="0" y="1234576"/>
            <a:ext cx="9144000" cy="144016"/>
          </a:xfrm>
          <a:prstGeom prst="rect">
            <a:avLst/>
          </a:prstGeom>
        </p:spPr>
      </p:pic>
      <p:sp>
        <p:nvSpPr>
          <p:cNvPr id="13" name="ZoneTexte 12"/>
          <p:cNvSpPr txBox="1"/>
          <p:nvPr userDrawn="1"/>
        </p:nvSpPr>
        <p:spPr>
          <a:xfrm>
            <a:off x="251520" y="6525344"/>
            <a:ext cx="30963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noProof="0">
                <a:solidFill>
                  <a:schemeClr val="tx1"/>
                </a:solidFill>
              </a:rPr>
              <a:t>I</a:t>
            </a:r>
            <a:r>
              <a:rPr lang="fr-FR" sz="1100" b="1" noProof="0">
                <a:solidFill>
                  <a:srgbClr val="EE0612"/>
                </a:solidFill>
              </a:rPr>
              <a:t>4</a:t>
            </a:r>
            <a:r>
              <a:rPr lang="fr-FR" sz="1100" b="1" noProof="0">
                <a:solidFill>
                  <a:schemeClr val="tx1"/>
                </a:solidFill>
              </a:rPr>
              <a:t>CE</a:t>
            </a:r>
            <a:r>
              <a:rPr lang="fr-FR" sz="1100" b="1" baseline="0" noProof="0">
                <a:solidFill>
                  <a:schemeClr val="tx1"/>
                </a:solidFill>
              </a:rPr>
              <a:t> </a:t>
            </a:r>
            <a:r>
              <a:rPr lang="fr-FR" sz="1100" b="0" baseline="0" noProof="0">
                <a:solidFill>
                  <a:schemeClr val="tx1"/>
                </a:solidFill>
              </a:rPr>
              <a:t>–</a:t>
            </a:r>
            <a:r>
              <a:rPr lang="fr-FR" sz="1100" b="1" baseline="0" noProof="0">
                <a:solidFill>
                  <a:schemeClr val="tx1"/>
                </a:solidFill>
              </a:rPr>
              <a:t> </a:t>
            </a:r>
            <a:r>
              <a:rPr lang="fr-FR" sz="1100" b="0" noProof="0">
                <a:solidFill>
                  <a:schemeClr val="tx1"/>
                </a:solidFill>
              </a:rPr>
              <a:t>Institut de l’économie pour le climat</a:t>
            </a:r>
          </a:p>
        </p:txBody>
      </p:sp>
    </p:spTree>
    <p:extLst>
      <p:ext uri="{BB962C8B-B14F-4D97-AF65-F5344CB8AC3E}">
        <p14:creationId xmlns:p14="http://schemas.microsoft.com/office/powerpoint/2010/main" val="324825413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en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 sz="3200">
                <a:solidFill>
                  <a:srgbClr val="174195"/>
                </a:solidFill>
                <a:latin typeface="+mn-lt"/>
              </a:defRPr>
            </a:lvl1pPr>
          </a:lstStyle>
          <a:p>
            <a:pPr lvl="0" algn="l"/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ZoneTexte 3"/>
          <p:cNvSpPr txBox="1"/>
          <p:nvPr userDrawn="1"/>
        </p:nvSpPr>
        <p:spPr>
          <a:xfrm>
            <a:off x="251520" y="6525344"/>
            <a:ext cx="30963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noProof="0">
                <a:solidFill>
                  <a:schemeClr val="tx1"/>
                </a:solidFill>
              </a:rPr>
              <a:t>I</a:t>
            </a:r>
            <a:r>
              <a:rPr lang="fr-FR" sz="1100" b="1" noProof="0">
                <a:solidFill>
                  <a:srgbClr val="EE0612"/>
                </a:solidFill>
              </a:rPr>
              <a:t>4</a:t>
            </a:r>
            <a:r>
              <a:rPr lang="fr-FR" sz="1100" b="1" noProof="0">
                <a:solidFill>
                  <a:schemeClr val="tx1"/>
                </a:solidFill>
              </a:rPr>
              <a:t>CE</a:t>
            </a:r>
            <a:r>
              <a:rPr lang="fr-FR" sz="1100" b="1" baseline="0" noProof="0">
                <a:solidFill>
                  <a:schemeClr val="tx1"/>
                </a:solidFill>
              </a:rPr>
              <a:t> </a:t>
            </a:r>
            <a:r>
              <a:rPr lang="fr-FR" sz="1100" b="0" baseline="0" noProof="0">
                <a:solidFill>
                  <a:schemeClr val="tx1"/>
                </a:solidFill>
              </a:rPr>
              <a:t>–</a:t>
            </a:r>
            <a:r>
              <a:rPr lang="fr-FR" sz="1100" b="1" baseline="0" noProof="0">
                <a:solidFill>
                  <a:schemeClr val="tx1"/>
                </a:solidFill>
              </a:rPr>
              <a:t> </a:t>
            </a:r>
            <a:r>
              <a:rPr lang="fr-FR" sz="1100" b="0" noProof="0">
                <a:solidFill>
                  <a:schemeClr val="tx1"/>
                </a:solidFill>
              </a:rPr>
              <a:t>Institut de l’économie pour le climat</a:t>
            </a:r>
          </a:p>
        </p:txBody>
      </p:sp>
    </p:spTree>
    <p:extLst>
      <p:ext uri="{BB962C8B-B14F-4D97-AF65-F5344CB8AC3E}">
        <p14:creationId xmlns:p14="http://schemas.microsoft.com/office/powerpoint/2010/main" val="115054689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tit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790056"/>
            <a:ext cx="83529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riangle rectangle 5"/>
          <p:cNvSpPr/>
          <p:nvPr userDrawn="1"/>
        </p:nvSpPr>
        <p:spPr>
          <a:xfrm rot="5400000">
            <a:off x="28528" y="-31441"/>
            <a:ext cx="2708919" cy="2771801"/>
          </a:xfrm>
          <a:prstGeom prst="rtTriangle">
            <a:avLst/>
          </a:prstGeom>
          <a:solidFill>
            <a:srgbClr val="009E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 userDrawn="1"/>
        </p:nvSpPr>
        <p:spPr>
          <a:xfrm rot="16200000">
            <a:off x="6173561" y="3897505"/>
            <a:ext cx="2953054" cy="2987824"/>
          </a:xfrm>
          <a:prstGeom prst="rtTriangle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251520" y="6525344"/>
            <a:ext cx="30963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noProof="0">
                <a:solidFill>
                  <a:schemeClr val="tx1"/>
                </a:solidFill>
              </a:rPr>
              <a:t>I</a:t>
            </a:r>
            <a:r>
              <a:rPr lang="fr-FR" sz="1100" b="1" noProof="0">
                <a:solidFill>
                  <a:srgbClr val="EE0612"/>
                </a:solidFill>
              </a:rPr>
              <a:t>4</a:t>
            </a:r>
            <a:r>
              <a:rPr lang="fr-FR" sz="1100" b="1" noProof="0">
                <a:solidFill>
                  <a:schemeClr val="tx1"/>
                </a:solidFill>
              </a:rPr>
              <a:t>CE</a:t>
            </a:r>
            <a:r>
              <a:rPr lang="fr-FR" sz="1100" b="1" baseline="0" noProof="0">
                <a:solidFill>
                  <a:schemeClr val="tx1"/>
                </a:solidFill>
              </a:rPr>
              <a:t> </a:t>
            </a:r>
            <a:r>
              <a:rPr lang="fr-FR" sz="1100" b="0" baseline="0" noProof="0">
                <a:solidFill>
                  <a:schemeClr val="tx1"/>
                </a:solidFill>
              </a:rPr>
              <a:t>–</a:t>
            </a:r>
            <a:r>
              <a:rPr lang="fr-FR" sz="1100" b="1" baseline="0" noProof="0">
                <a:solidFill>
                  <a:schemeClr val="tx1"/>
                </a:solidFill>
              </a:rPr>
              <a:t> </a:t>
            </a:r>
            <a:r>
              <a:rPr lang="fr-FR" sz="1100" b="0" noProof="0">
                <a:solidFill>
                  <a:schemeClr val="tx1"/>
                </a:solidFill>
              </a:rPr>
              <a:t>Institut de l’économie pour le climat</a:t>
            </a:r>
          </a:p>
        </p:txBody>
      </p:sp>
    </p:spTree>
    <p:extLst>
      <p:ext uri="{BB962C8B-B14F-4D97-AF65-F5344CB8AC3E}">
        <p14:creationId xmlns:p14="http://schemas.microsoft.com/office/powerpoint/2010/main" val="154534737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ti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5" b="36376"/>
          <a:stretch/>
        </p:blipFill>
        <p:spPr>
          <a:xfrm>
            <a:off x="-14392" y="0"/>
            <a:ext cx="9158391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2492896"/>
            <a:ext cx="8100392" cy="1800200"/>
          </a:xfrm>
          <a:solidFill>
            <a:schemeClr val="bg1"/>
          </a:solidFill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7" name="ZoneTexte 6"/>
          <p:cNvSpPr txBox="1"/>
          <p:nvPr userDrawn="1"/>
        </p:nvSpPr>
        <p:spPr>
          <a:xfrm>
            <a:off x="683568" y="6525344"/>
            <a:ext cx="30963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noProof="0">
                <a:solidFill>
                  <a:schemeClr val="bg1"/>
                </a:solidFill>
              </a:rPr>
              <a:t>I4CE</a:t>
            </a:r>
            <a:r>
              <a:rPr lang="fr-FR" sz="1100" b="1" baseline="0" noProof="0">
                <a:solidFill>
                  <a:schemeClr val="bg1"/>
                </a:solidFill>
              </a:rPr>
              <a:t> </a:t>
            </a:r>
            <a:r>
              <a:rPr lang="fr-FR" sz="1100" b="0" baseline="0" noProof="0">
                <a:solidFill>
                  <a:schemeClr val="bg1"/>
                </a:solidFill>
              </a:rPr>
              <a:t>–</a:t>
            </a:r>
            <a:r>
              <a:rPr lang="fr-FR" sz="1100" b="1" baseline="0" noProof="0">
                <a:solidFill>
                  <a:schemeClr val="bg1"/>
                </a:solidFill>
              </a:rPr>
              <a:t> </a:t>
            </a:r>
            <a:r>
              <a:rPr lang="fr-FR" sz="1100" b="0" noProof="0">
                <a:solidFill>
                  <a:schemeClr val="bg1"/>
                </a:solidFill>
              </a:rPr>
              <a:t>Institut de l’économie pour le climat</a:t>
            </a:r>
          </a:p>
        </p:txBody>
      </p:sp>
    </p:spTree>
    <p:extLst>
      <p:ext uri="{BB962C8B-B14F-4D97-AF65-F5344CB8AC3E}">
        <p14:creationId xmlns:p14="http://schemas.microsoft.com/office/powerpoint/2010/main" val="42919425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9" name="ZoneTexte 8"/>
          <p:cNvSpPr txBox="1"/>
          <p:nvPr userDrawn="1"/>
        </p:nvSpPr>
        <p:spPr>
          <a:xfrm>
            <a:off x="8028384" y="6525344"/>
            <a:ext cx="714879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4CD7E3A1-C030-45DE-94E5-3A8730541A5B}" type="slidenum">
              <a:rPr lang="en-US" sz="1100" smtClean="0">
                <a:solidFill>
                  <a:schemeClr val="tx1"/>
                </a:solidFill>
              </a:rPr>
              <a:t>‹N°›</a:t>
            </a:fld>
            <a:endParaRPr lang="en-US" sz="11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71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50" r:id="rId4"/>
    <p:sldLayoutId id="2147483665" r:id="rId5"/>
    <p:sldLayoutId id="2147483654" r:id="rId6"/>
    <p:sldLayoutId id="2147483655" r:id="rId7"/>
    <p:sldLayoutId id="2147483658" r:id="rId8"/>
    <p:sldLayoutId id="2147483661" r:id="rId9"/>
    <p:sldLayoutId id="2147483663" r:id="rId10"/>
    <p:sldLayoutId id="2147483662" r:id="rId11"/>
    <p:sldLayoutId id="2147483656" r:id="rId12"/>
    <p:sldLayoutId id="2147483657" r:id="rId13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lara.calipel@i4ce.org" TargetMode="External"/><Relationship Id="rId2" Type="http://schemas.openxmlformats.org/officeDocument/2006/relationships/hyperlink" Target="mailto:julie.evain@i4ce.org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hyperlink" Target="mailto:anuschka.hilke@i4ce.or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fr-FR" sz="2800" noProof="0" dirty="0"/>
              <a:t>Intégrer une obligation de plan de transition bancaire au sein du Pilier 2</a:t>
            </a:r>
          </a:p>
        </p:txBody>
      </p:sp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noProof="0" dirty="0"/>
              <a:t>Présentation à la Chaire Energie et Prospérité</a:t>
            </a:r>
          </a:p>
          <a:p>
            <a:r>
              <a:rPr lang="fr-FR" i="1" noProof="0" dirty="0"/>
              <a:t>Avec la contribution du programme LIFE de l’Union</a:t>
            </a:r>
            <a:r>
              <a:rPr lang="fr-FR" i="1" dirty="0"/>
              <a:t> Européenne</a:t>
            </a:r>
            <a:endParaRPr lang="fr-FR" i="1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noProof="0" dirty="0"/>
              <a:t>Julie Evain, avec Clara </a:t>
            </a:r>
            <a:r>
              <a:rPr lang="fr-FR" noProof="0" dirty="0" err="1"/>
              <a:t>Calipel</a:t>
            </a:r>
            <a:r>
              <a:rPr lang="fr-FR" dirty="0"/>
              <a:t> et</a:t>
            </a:r>
            <a:r>
              <a:rPr lang="fr-FR" noProof="0" dirty="0"/>
              <a:t> Louise Noguès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24</a:t>
            </a:r>
            <a:r>
              <a:rPr lang="fr-FR" noProof="0" dirty="0"/>
              <a:t>/06/2022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CB874A-A7E1-433D-9F4F-0910D83AFC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18" t="5796" r="16246" b="9086"/>
          <a:stretch/>
        </p:blipFill>
        <p:spPr>
          <a:xfrm>
            <a:off x="6840497" y="3606978"/>
            <a:ext cx="864443" cy="61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43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2E4B7E8-7B30-4CF3-B9D3-33544700B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cs typeface="Calibri" panose="020F0502020204030204" pitchFamily="34" charset="0"/>
              </a:rPr>
              <a:t>Besoin de davantage de clarté au niveau législatif pour pouvoir prendre en charge la question des plans de transition.</a:t>
            </a:r>
          </a:p>
          <a:p>
            <a:pPr marL="0" indent="0" algn="just">
              <a:spcBef>
                <a:spcPts val="0"/>
              </a:spcBef>
              <a:buClr>
                <a:schemeClr val="tx2"/>
              </a:buClr>
              <a:buNone/>
            </a:pPr>
            <a:endParaRPr lang="fr-FR" sz="2000" dirty="0"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cs typeface="Calibri" panose="020F0502020204030204" pitchFamily="34" charset="0"/>
              </a:rPr>
              <a:t>Le paquet bancaire 2021 propose la </a:t>
            </a:r>
            <a:r>
              <a:rPr lang="fr-FR" sz="2000" b="1" dirty="0">
                <a:cs typeface="Calibri" panose="020F0502020204030204" pitchFamily="34" charset="0"/>
              </a:rPr>
              <a:t>mise en place de plans de transition bancaires obligatoires </a:t>
            </a:r>
            <a:r>
              <a:rPr lang="fr-FR" sz="2000" dirty="0">
                <a:cs typeface="Calibri" panose="020F0502020204030204" pitchFamily="34" charset="0"/>
              </a:rPr>
              <a:t>en amendant la CRD (articles 76 et 87a).</a:t>
            </a:r>
          </a:p>
          <a:p>
            <a:pPr marL="0" indent="0" algn="just">
              <a:spcBef>
                <a:spcPts val="0"/>
              </a:spcBef>
              <a:buClr>
                <a:schemeClr val="tx2"/>
              </a:buClr>
              <a:buNone/>
            </a:pPr>
            <a:endParaRPr lang="fr-FR" sz="2000" dirty="0"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cs typeface="Calibri" panose="020F0502020204030204" pitchFamily="34" charset="0"/>
              </a:rPr>
              <a:t>Le paquet bancaire charge l’EBA de fournir ultérieurement les guidelines définissant le contenu des plans. </a:t>
            </a:r>
          </a:p>
          <a:p>
            <a:pPr marL="0" indent="0" algn="just">
              <a:spcBef>
                <a:spcPts val="0"/>
              </a:spcBef>
              <a:buClr>
                <a:schemeClr val="tx2"/>
              </a:buClr>
              <a:buNone/>
            </a:pPr>
            <a:endParaRPr lang="fr-FR" sz="2000" dirty="0"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cs typeface="Calibri" panose="020F0502020204030204" pitchFamily="34" charset="0"/>
              </a:rPr>
              <a:t>Pour faciliter leur mise en œuvre, </a:t>
            </a:r>
            <a:r>
              <a:rPr lang="fr-FR" sz="2000" b="1" dirty="0">
                <a:cs typeface="Calibri" panose="020F0502020204030204" pitchFamily="34" charset="0"/>
              </a:rPr>
              <a:t>le périmètre d’application et les contenus </a:t>
            </a:r>
            <a:r>
              <a:rPr lang="fr-FR" sz="2000" dirty="0">
                <a:cs typeface="Calibri" panose="020F0502020204030204" pitchFamily="34" charset="0"/>
              </a:rPr>
              <a:t>des plans de transition doivent être </a:t>
            </a:r>
            <a:r>
              <a:rPr lang="fr-FR" sz="2000" b="1" dirty="0">
                <a:cs typeface="Calibri" panose="020F0502020204030204" pitchFamily="34" charset="0"/>
              </a:rPr>
              <a:t>précisés</a:t>
            </a:r>
            <a:r>
              <a:rPr lang="fr-FR" sz="2000" dirty="0">
                <a:cs typeface="Calibri" panose="020F0502020204030204" pitchFamily="34" charset="0"/>
              </a:rPr>
              <a:t> non seulement au sein de ces guidelines, mais aussi au sein de textes législatif de niveau 2, par exemple au sein des RTS (</a:t>
            </a:r>
            <a:r>
              <a:rPr lang="fr-FR" sz="2000" dirty="0" err="1">
                <a:cs typeface="Calibri" panose="020F0502020204030204" pitchFamily="34" charset="0"/>
              </a:rPr>
              <a:t>regulatory</a:t>
            </a:r>
            <a:r>
              <a:rPr lang="fr-FR" sz="2000" dirty="0">
                <a:cs typeface="Calibri" panose="020F0502020204030204" pitchFamily="34" charset="0"/>
              </a:rPr>
              <a:t> </a:t>
            </a:r>
            <a:r>
              <a:rPr lang="fr-FR" sz="2000" dirty="0" err="1">
                <a:cs typeface="Calibri" panose="020F0502020204030204" pitchFamily="34" charset="0"/>
              </a:rPr>
              <a:t>technical</a:t>
            </a:r>
            <a:r>
              <a:rPr lang="fr-FR" sz="2000" dirty="0">
                <a:cs typeface="Calibri" panose="020F0502020204030204" pitchFamily="34" charset="0"/>
              </a:rPr>
              <a:t> standards)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71DC1F3-2BFC-4149-83DA-C13D6D863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Renforcer les dispositions législatives existantes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3EAD133-3ACE-43A5-929E-8F00859E3C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1400" noProof="0"/>
              <a:t>Intégrer une obligation de plan de transition bancaire au sein du Pilier 2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1383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2E4B7E8-7B30-4CF3-B9D3-33544700B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Plusieurs institutions pourraient avoir la charge de </a:t>
            </a:r>
            <a:r>
              <a:rPr lang="fr-FR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certifier les plans de transition</a:t>
            </a:r>
            <a:r>
              <a:rPr lang="fr-F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pPr marL="719138" indent="-358775" algn="just">
              <a:buFontTx/>
              <a:buChar char="-"/>
            </a:pPr>
            <a:r>
              <a:rPr lang="fr-FR" sz="2000" dirty="0">
                <a:cs typeface="Times New Roman" panose="02020603050405020304" pitchFamily="18" charset="0"/>
              </a:rPr>
              <a:t>Les superviseurs</a:t>
            </a:r>
          </a:p>
          <a:p>
            <a:pPr marL="719138" indent="-358775" algn="just">
              <a:buFontTx/>
              <a:buChar char="-"/>
            </a:pPr>
            <a:r>
              <a:rPr lang="fr-FR" sz="2000" dirty="0">
                <a:cs typeface="Times New Roman" panose="02020603050405020304" pitchFamily="18" charset="0"/>
              </a:rPr>
              <a:t>Des agences environnementales (Européennes ou nationales)</a:t>
            </a:r>
          </a:p>
          <a:p>
            <a:pPr marL="719138" indent="-358775" algn="just">
              <a:buFontTx/>
              <a:buChar char="-"/>
            </a:pPr>
            <a:r>
              <a:rPr lang="fr-FR" sz="2000" dirty="0">
                <a:cs typeface="Times New Roman" panose="02020603050405020304" pitchFamily="18" charset="0"/>
              </a:rPr>
              <a:t>L’EFRAG</a:t>
            </a:r>
          </a:p>
          <a:p>
            <a:pPr marL="719138" indent="-358775" algn="just">
              <a:buFontTx/>
              <a:buChar char="-"/>
            </a:pPr>
            <a:r>
              <a:rPr lang="fr-FR" sz="2000" dirty="0">
                <a:cs typeface="Times New Roman" panose="02020603050405020304" pitchFamily="18" charset="0"/>
              </a:rPr>
              <a:t>Des cabinets d’audit</a:t>
            </a:r>
          </a:p>
          <a:p>
            <a:pPr marL="0" indent="0" algn="just">
              <a:spcAft>
                <a:spcPts val="600"/>
              </a:spcAft>
              <a:buClr>
                <a:schemeClr val="tx2"/>
              </a:buClr>
              <a:buNone/>
            </a:pPr>
            <a:endParaRPr lang="fr-FR" sz="2000" dirty="0">
              <a:cs typeface="Calibri" panose="020F0502020204030204" pitchFamily="34" charset="0"/>
            </a:endParaRPr>
          </a:p>
          <a:p>
            <a:pPr algn="just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cs typeface="Calibri" panose="020F0502020204030204" pitchFamily="34" charset="0"/>
              </a:rPr>
              <a:t>Tout en </a:t>
            </a:r>
            <a:r>
              <a:rPr lang="fr-FR" sz="2000" b="1" dirty="0">
                <a:cs typeface="Calibri" panose="020F0502020204030204" pitchFamily="34" charset="0"/>
              </a:rPr>
              <a:t>laissant à la main des superviseurs le contrôle de la mise en œuvre des plans, </a:t>
            </a:r>
            <a:r>
              <a:rPr lang="fr-FR" sz="2000" dirty="0">
                <a:cs typeface="Calibri" panose="020F0502020204030204" pitchFamily="34" charset="0"/>
              </a:rPr>
              <a:t>de la structure de gouvernance associée et des processus de décision, il pourrait être envisageable de déléguer la certification de leur contenu à des entités externes.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71DC1F3-2BFC-4149-83DA-C13D6D863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/>
              <a:t>Certifier les plans de transition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3EAD133-3ACE-43A5-929E-8F00859E3C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1400" noProof="0"/>
              <a:t>Intégrer une obligation de plan de transition bancaire au sein du Pilier 2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28915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A7A7A8BD-E0CB-4901-BECE-BB12CB37F3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2400"/>
              <a:t>Merci de votre attention</a:t>
            </a:r>
          </a:p>
          <a:p>
            <a:r>
              <a:rPr lang="fr-FR">
                <a:hlinkClick r:id="rId2"/>
              </a:rPr>
              <a:t>julie.evain@i4ce.org</a:t>
            </a:r>
            <a:endParaRPr lang="fr-FR"/>
          </a:p>
          <a:p>
            <a:r>
              <a:rPr lang="fr-FR">
                <a:hlinkClick r:id="rId3"/>
              </a:rPr>
              <a:t>clara.calipel@i4ce.org</a:t>
            </a:r>
            <a:endParaRPr lang="fr-FR"/>
          </a:p>
          <a:p>
            <a:r>
              <a:rPr lang="fr-FR">
                <a:hlinkClick r:id="rId4"/>
              </a:rPr>
              <a:t>anuschka.hilke@i4ce.org</a:t>
            </a:r>
            <a:endParaRPr lang="fr-FR"/>
          </a:p>
          <a:p>
            <a:r>
              <a:rPr lang="fr-FR">
                <a:hlinkClick r:id="rId2"/>
              </a:rPr>
              <a:t>louise.nogues@i4ce.org</a:t>
            </a:r>
            <a:endParaRPr lang="fr-FR"/>
          </a:p>
          <a:p>
            <a:endParaRPr lang="en-GB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C2E4AD9-86BA-49F6-AA5D-54148617DC45}"/>
              </a:ext>
            </a:extLst>
          </p:cNvPr>
          <p:cNvSpPr txBox="1"/>
          <p:nvPr/>
        </p:nvSpPr>
        <p:spPr>
          <a:xfrm>
            <a:off x="6393305" y="5683704"/>
            <a:ext cx="2750695" cy="1174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la contribution du programme LIFE de l’Union Européenne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Commission Européenne ne peut être tenue responsable de l’utilisation des informations que contient ce rapport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F60EEA51-D2F8-4C67-BBC4-DF1DF4FD309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522" y="5940017"/>
            <a:ext cx="915670" cy="6616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814189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2E4B7E8-7B30-4CF3-B9D3-33544700B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>
                <a:cs typeface="Calibri" panose="020F0502020204030204" pitchFamily="34" charset="0"/>
              </a:rPr>
              <a:t>Pour faire face aux nouveaux enjeux climatiques, les superviseurs devront </a:t>
            </a:r>
            <a:r>
              <a:rPr lang="fr-FR" sz="2000" b="1">
                <a:cs typeface="Calibri" panose="020F0502020204030204" pitchFamily="34" charset="0"/>
              </a:rPr>
              <a:t>renforcer leur formation et leurs effectifs</a:t>
            </a:r>
            <a:r>
              <a:rPr lang="fr-FR" sz="2000">
                <a:cs typeface="Calibri" panose="020F0502020204030204" pitchFamily="34" charset="0"/>
              </a:rPr>
              <a:t>.</a:t>
            </a: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fr-FR" sz="2000">
              <a:cs typeface="Calibri" panose="020F0502020204030204" pitchFamily="34" charset="0"/>
            </a:endParaRP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>
                <a:cs typeface="Calibri" panose="020F0502020204030204" pitchFamily="34" charset="0"/>
              </a:rPr>
              <a:t>Deux cibles sont prioritaires : </a:t>
            </a:r>
          </a:p>
          <a:p>
            <a:pPr marL="719138" indent="-358775" algn="just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fr-FR" sz="2000">
                <a:cs typeface="Calibri" panose="020F0502020204030204" pitchFamily="34" charset="0"/>
              </a:rPr>
              <a:t>Au sein de la zone euro : montée en compétence des</a:t>
            </a:r>
            <a:r>
              <a:rPr lang="fr-FR" sz="2000" b="1">
                <a:cs typeface="Calibri" panose="020F0502020204030204" pitchFamily="34" charset="0"/>
              </a:rPr>
              <a:t> </a:t>
            </a:r>
            <a:r>
              <a:rPr lang="fr-FR" sz="2000" b="1" i="1">
                <a:cs typeface="Calibri" panose="020F0502020204030204" pitchFamily="34" charset="0"/>
              </a:rPr>
              <a:t>Joint </a:t>
            </a:r>
            <a:r>
              <a:rPr lang="fr-FR" sz="2000" b="1" i="1" err="1">
                <a:cs typeface="Calibri" panose="020F0502020204030204" pitchFamily="34" charset="0"/>
              </a:rPr>
              <a:t>Supervisory</a:t>
            </a:r>
            <a:r>
              <a:rPr lang="fr-FR" sz="2000" b="1" i="1">
                <a:cs typeface="Calibri" panose="020F0502020204030204" pitchFamily="34" charset="0"/>
              </a:rPr>
              <a:t> Teams </a:t>
            </a:r>
            <a:r>
              <a:rPr lang="fr-FR" sz="2000">
                <a:cs typeface="Calibri" panose="020F0502020204030204" pitchFamily="34" charset="0"/>
              </a:rPr>
              <a:t>pour faire évoluer l’analyse SREP et assurer un niveau égal de traitement au sein de la zone euro</a:t>
            </a:r>
          </a:p>
          <a:p>
            <a:pPr marL="719138" indent="-358775" algn="just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fr-FR" sz="2000">
                <a:cs typeface="Calibri" panose="020F0502020204030204" pitchFamily="34" charset="0"/>
              </a:rPr>
              <a:t>Pour les filiales de banques en dehors de la zone euro : cibler les </a:t>
            </a:r>
            <a:r>
              <a:rPr lang="fr-FR" sz="2000" b="1">
                <a:cs typeface="Calibri" panose="020F0502020204030204" pitchFamily="34" charset="0"/>
              </a:rPr>
              <a:t>Collèges de Supervision</a:t>
            </a:r>
            <a:r>
              <a:rPr lang="fr-FR" sz="2000">
                <a:cs typeface="Calibri" panose="020F0502020204030204" pitchFamily="34" charset="0"/>
              </a:rPr>
              <a:t>, notamment dans les pays d’Europe de l’Est où les filiales sont exposées aux secteurs fossiles.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71DC1F3-2BFC-4149-83DA-C13D6D863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/>
              <a:t>Faire évoluer les ressources humaines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3EAD133-3ACE-43A5-929E-8F00859E3C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1400" noProof="0"/>
              <a:t>Intégrer une obligation de plan de transition bancaire au sein du Pilier 2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78140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A9920C4-571D-4057-9116-F883F8E1B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None/>
            </a:pPr>
            <a:r>
              <a:rPr lang="fr-FR" sz="1800" b="1" dirty="0">
                <a:solidFill>
                  <a:schemeClr val="tx2"/>
                </a:solidFill>
              </a:rPr>
              <a:t>Défi principal : Accompagner les acteurs financiers à agir dès maintenant afin de favoriser la mise en place d’une transition ordonnée et limiter les risques climatiques</a:t>
            </a:r>
            <a:endParaRPr lang="fr-FR" sz="20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Plusieurs outils sont déjà à la main des superviseurs :</a:t>
            </a:r>
          </a:p>
          <a:p>
            <a:pPr marL="630238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fr-FR" sz="2000" b="1" dirty="0"/>
              <a:t>Pilier 1 - Renforcer les exigences en capital pour les projets néfastes pour le climat </a:t>
            </a:r>
            <a:r>
              <a:rPr lang="fr-FR" sz="2000" dirty="0"/>
              <a:t>: intérêt pour certaines activités fossiles, mais rôle limité dans le financement de la transition</a:t>
            </a:r>
          </a:p>
          <a:p>
            <a:pPr marL="630238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fr-FR" sz="2000" b="1" dirty="0"/>
              <a:t>Pilier 3 - Exigences de transparence climatique </a:t>
            </a:r>
            <a:r>
              <a:rPr lang="fr-FR" sz="2000" dirty="0"/>
              <a:t>: nécessaire mais pas suffisante pour engager la transformation des banques</a:t>
            </a:r>
          </a:p>
          <a:p>
            <a:pPr marL="630238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fr-FR" sz="2000" b="1" dirty="0"/>
              <a:t>Pilier 2 - Stress-tests climatiques </a:t>
            </a:r>
            <a:r>
              <a:rPr lang="fr-FR" sz="2000" dirty="0"/>
              <a:t>: premier pas dans la montée en compétences et dans la sensibilisation des équipes bancaires mais difficultés méthodologiques et d’accès à la donnée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18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635641C-8D0E-4E6D-B0B2-78E56F7E3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Contexte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E5E208-3CAC-44FD-8808-E346A01DB6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1400" noProof="0" dirty="0"/>
              <a:t>Intégrer une obligation de plan de transition bancaire au sein du Pilier 2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66353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E2BEF3E-6D60-42ED-9022-82503058E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Approche basée </a:t>
            </a:r>
            <a:r>
              <a:rPr lang="fr-FR" sz="2000" b="1" dirty="0"/>
              <a:t>uniquement sur la gestion des risques financiers </a:t>
            </a:r>
            <a:r>
              <a:rPr lang="fr-FR" sz="2000" dirty="0"/>
              <a:t>et les </a:t>
            </a:r>
            <a:r>
              <a:rPr lang="fr-FR" sz="2000" b="1" dirty="0"/>
              <a:t>initiatives volontaires </a:t>
            </a:r>
            <a:r>
              <a:rPr lang="fr-FR" sz="2000" dirty="0"/>
              <a:t>n’est pas </a:t>
            </a:r>
            <a:r>
              <a:rPr lang="fr-FR" sz="2000" b="1" dirty="0"/>
              <a:t>suffisante </a:t>
            </a:r>
            <a:r>
              <a:rPr lang="fr-FR" sz="2000" dirty="0"/>
              <a:t>:</a:t>
            </a:r>
          </a:p>
          <a:p>
            <a:pPr marL="717550" lvl="1" indent="-352425">
              <a:spcBef>
                <a:spcPts val="0"/>
              </a:spcBef>
            </a:pPr>
            <a:r>
              <a:rPr lang="fr-FR" sz="2000" dirty="0"/>
              <a:t>Méthodologies de mesure du risque climatique trop imparfaites</a:t>
            </a:r>
          </a:p>
          <a:p>
            <a:pPr marL="717550" lvl="1" indent="-352425">
              <a:spcBef>
                <a:spcPts val="0"/>
              </a:spcBef>
            </a:pPr>
            <a:r>
              <a:rPr lang="fr-FR" sz="2000" dirty="0"/>
              <a:t>Difficulté des banques à appliquer leurs propres politiques sectorielles</a:t>
            </a:r>
          </a:p>
          <a:p>
            <a:pPr marL="717550" lvl="1" indent="-352425">
              <a:spcBef>
                <a:spcPts val="0"/>
              </a:spcBef>
            </a:pPr>
            <a:r>
              <a:rPr lang="fr-FR" sz="2000" dirty="0"/>
              <a:t>Besoin d’action immédiate pour limiter les risques sur le moyen-terme</a:t>
            </a:r>
          </a:p>
          <a:p>
            <a:pPr marL="360363" lvl="1" indent="-360363"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Ces outils n’ont </a:t>
            </a:r>
            <a:r>
              <a:rPr lang="fr-FR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 encore apporté les transformations nécessaires </a:t>
            </a:r>
            <a:r>
              <a:rPr lang="fr-F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dans les pratiques des banques</a:t>
            </a:r>
          </a:p>
          <a:p>
            <a:pPr marL="360363" lvl="1" indent="-360363"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fr-FR" sz="2000" dirty="0"/>
          </a:p>
          <a:p>
            <a:pPr marL="360363" lvl="1" indent="-360363"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Besoin de compléter cette approche d’une </a:t>
            </a:r>
            <a:r>
              <a:rPr lang="fr-FR" sz="2000" b="1" dirty="0"/>
              <a:t>démarche tournée vers l’impact sur l’économie réelle</a:t>
            </a:r>
            <a:r>
              <a:rPr lang="fr-FR" sz="2000" dirty="0"/>
              <a:t> pour limiter l’ampleur et la durée des risques de transition et des risques physiques</a:t>
            </a:r>
          </a:p>
          <a:p>
            <a:endParaRPr lang="fr-FR" sz="20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B7FA634D-1DF3-427D-BD46-6BEE63D37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/>
              <a:t>Favoriser une transition progressive et ordonnée</a:t>
            </a:r>
            <a:endParaRPr lang="en-GB" sz="280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550538-282E-4A13-8F86-3DF8576146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1400" noProof="0"/>
              <a:t>Intégrer une obligation de plan de transition bancaire au sein du Pilier 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27355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0F241520-AA5D-4AB3-BDEC-C0A99DC06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/>
              <a:t>Outils existants qui nécessitent d’être </a:t>
            </a:r>
            <a:r>
              <a:rPr lang="fr-FR" sz="2000" b="1"/>
              <a:t>complétés </a:t>
            </a:r>
            <a:r>
              <a:rPr lang="fr-FR" sz="2000"/>
              <a:t>par d’autres instruments du </a:t>
            </a:r>
            <a:r>
              <a:rPr lang="fr-FR" sz="2000" b="1"/>
              <a:t>Pilier 2 </a:t>
            </a:r>
            <a:r>
              <a:rPr lang="fr-FR" sz="2000"/>
              <a:t>et notamment au sein du </a:t>
            </a:r>
            <a:r>
              <a:rPr lang="fr-FR" sz="2000" b="1"/>
              <a:t>SREP :</a:t>
            </a:r>
          </a:p>
          <a:p>
            <a:pPr marL="719138">
              <a:buClr>
                <a:schemeClr val="tx2"/>
              </a:buClr>
              <a:buFontTx/>
              <a:buChar char="-"/>
            </a:pPr>
            <a:r>
              <a:rPr lang="fr-FR" sz="2000"/>
              <a:t>Pilier plus </a:t>
            </a:r>
            <a:r>
              <a:rPr lang="fr-FR" sz="2000" b="1"/>
              <a:t>qualitatif</a:t>
            </a:r>
            <a:r>
              <a:rPr lang="fr-FR" sz="2000"/>
              <a:t>, qui se concentre davantage sur les procédures</a:t>
            </a:r>
          </a:p>
          <a:p>
            <a:pPr marL="719138">
              <a:buClr>
                <a:schemeClr val="tx2"/>
              </a:buClr>
              <a:buFontTx/>
              <a:buChar char="-"/>
            </a:pPr>
            <a:r>
              <a:rPr lang="fr-FR" sz="2000"/>
              <a:t>Permet d’intégrer les enjeux climatiques de manière plus</a:t>
            </a:r>
            <a:r>
              <a:rPr lang="fr-FR" sz="2000" b="1"/>
              <a:t> complète et dynamique</a:t>
            </a:r>
            <a:r>
              <a:rPr lang="fr-FR" sz="2000"/>
              <a:t> qu’une évolution en exigences de capital du Pilier 1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fr-FR" sz="2000"/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 b="1">
                <a:solidFill>
                  <a:schemeClr val="tx2"/>
                </a:solidFill>
              </a:rPr>
              <a:t>Proposition : rendre obligatoire la publication de plans de transition bancaires au sein du pilier 2</a:t>
            </a:r>
          </a:p>
          <a:p>
            <a:pPr marL="719138">
              <a:buClr>
                <a:schemeClr val="tx2"/>
              </a:buClr>
              <a:buFontTx/>
              <a:buChar char="-"/>
              <a:tabLst>
                <a:tab pos="719138" algn="l"/>
              </a:tabLst>
            </a:pPr>
            <a:r>
              <a:rPr lang="fr-FR" sz="2000" b="1"/>
              <a:t>Approche globale </a:t>
            </a:r>
            <a:r>
              <a:rPr lang="fr-FR" sz="2000"/>
              <a:t>: couvre l’ensemble des processus de la banque </a:t>
            </a:r>
          </a:p>
          <a:p>
            <a:pPr marL="719138">
              <a:buClr>
                <a:schemeClr val="tx2"/>
              </a:buClr>
              <a:buFontTx/>
              <a:buChar char="-"/>
              <a:tabLst>
                <a:tab pos="719138" algn="l"/>
              </a:tabLst>
            </a:pPr>
            <a:r>
              <a:rPr lang="fr-FR" sz="2000" b="1"/>
              <a:t>Approche dynamique </a:t>
            </a:r>
            <a:r>
              <a:rPr lang="fr-FR" sz="2000"/>
              <a:t>: peut permettre d’agir directement sur les </a:t>
            </a:r>
            <a:r>
              <a:rPr lang="fr-FR" sz="2000" b="1"/>
              <a:t>processus et outils de décision des banques</a:t>
            </a:r>
          </a:p>
          <a:p>
            <a:pPr marL="719138">
              <a:buClr>
                <a:schemeClr val="tx2"/>
              </a:buClr>
              <a:buFontTx/>
              <a:buChar char="-"/>
              <a:tabLst>
                <a:tab pos="719138" algn="l"/>
              </a:tabLst>
            </a:pPr>
            <a:endParaRPr lang="fr-FR" sz="2000" b="1"/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  <a:tabLst>
                <a:tab pos="719138" algn="l"/>
              </a:tabLst>
            </a:pPr>
            <a:r>
              <a:rPr lang="fr-FR" sz="2000" b="1"/>
              <a:t>Cadre de référence </a:t>
            </a:r>
            <a:r>
              <a:rPr lang="fr-FR" sz="2000"/>
              <a:t>qui devra être précisé au sein de la réglementation prudentielle</a:t>
            </a:r>
          </a:p>
          <a:p>
            <a:pPr>
              <a:buClr>
                <a:schemeClr val="tx2"/>
              </a:buClr>
              <a:buFontTx/>
              <a:buChar char="-"/>
            </a:pPr>
            <a:endParaRPr lang="en-GB" sz="200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E3EE697B-3D92-44F1-8980-D562DCE97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35275"/>
            <a:ext cx="8640960" cy="720080"/>
          </a:xfrm>
        </p:spPr>
        <p:txBody>
          <a:bodyPr>
            <a:noAutofit/>
          </a:bodyPr>
          <a:lstStyle/>
          <a:p>
            <a:r>
              <a:rPr lang="fr-FR" sz="2600"/>
              <a:t>Rôle clé du pilier 2 et des plans de transition bancaires</a:t>
            </a:r>
            <a:endParaRPr lang="en-GB" sz="260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D5B8E1-27F9-4525-B0ED-C9B6C66584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1400" noProof="0"/>
              <a:t>Intégrer une obligation de plan de transition bancaire au sein du Pilier 2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05584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1F11A37-441F-4F32-967C-9A339BA29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FR" sz="2400" b="1">
                <a:solidFill>
                  <a:schemeClr val="tx2"/>
                </a:solidFill>
              </a:rPr>
              <a:t>Les éléments fondamentaux d’un plan de transition bancaire :</a:t>
            </a:r>
            <a:endParaRPr lang="fr-FR" sz="2000" b="1"/>
          </a:p>
          <a:p>
            <a:pPr marL="539750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fr-FR" sz="2000" b="1"/>
              <a:t>Objectif de long terme </a:t>
            </a:r>
            <a:r>
              <a:rPr lang="fr-FR" sz="2000"/>
              <a:t>de neutralité carbone à 2050 ;</a:t>
            </a:r>
          </a:p>
          <a:p>
            <a:pPr marL="539750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fr-FR" sz="2000"/>
              <a:t>Détermination d’une </a:t>
            </a:r>
            <a:r>
              <a:rPr lang="fr-FR" sz="2000" b="1"/>
              <a:t>stratégie globale de décarbonation </a:t>
            </a:r>
            <a:r>
              <a:rPr lang="fr-FR" sz="2000"/>
              <a:t>pour la banque, déclinée en </a:t>
            </a:r>
            <a:r>
              <a:rPr lang="fr-FR" sz="2000" b="1"/>
              <a:t>trajectoires de décarbonation sectorielles ;</a:t>
            </a:r>
            <a:endParaRPr lang="fr-FR" sz="2000"/>
          </a:p>
          <a:p>
            <a:pPr marL="539750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fr-FR" sz="2000" b="1"/>
              <a:t>Objectifs intermédiaires </a:t>
            </a:r>
            <a:r>
              <a:rPr lang="fr-FR" sz="2000"/>
              <a:t>de réduction d’émissions de GES sectorielles à 5 ans ;</a:t>
            </a:r>
          </a:p>
          <a:p>
            <a:pPr marL="539750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fr-FR" sz="2000"/>
              <a:t>Trajectoires sectorielles </a:t>
            </a:r>
            <a:r>
              <a:rPr lang="fr-FR" sz="2000" b="1"/>
              <a:t>en lien avec les plans de transition nationaux et européens ;</a:t>
            </a:r>
          </a:p>
          <a:p>
            <a:pPr marL="539750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fr-FR" sz="2000"/>
              <a:t>Recours à la </a:t>
            </a:r>
            <a:r>
              <a:rPr lang="fr-FR" sz="2000" b="1"/>
              <a:t>compensation réduit au minimum.</a:t>
            </a:r>
          </a:p>
          <a:p>
            <a:pPr marL="0" indent="0">
              <a:spcAft>
                <a:spcPts val="600"/>
              </a:spcAft>
              <a:buNone/>
            </a:pPr>
            <a:endParaRPr lang="en-GB" sz="200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18DC866-BEC5-4653-864E-17988516B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/>
              <a:t>Déclinaison de la stratégie de décarbonation des banques</a:t>
            </a:r>
            <a:endParaRPr lang="en-GB" sz="240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4D11815-E919-4EAC-B319-103071A0DB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1400" noProof="0"/>
              <a:t>Intégrer une obligation de plan de transition bancaire au sein du Pilier 2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56646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9591CF9E-1CA5-4044-A089-852F88E6F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Clr>
                <a:schemeClr val="tx2"/>
              </a:buClr>
              <a:buNone/>
              <a:tabLst>
                <a:tab pos="810260" algn="l"/>
              </a:tabLst>
            </a:pPr>
            <a:r>
              <a:rPr lang="fr-FR" sz="2200" b="1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 plan de transition bancaire doit chercher une cohérence globale, avec une mise en œuvre échelonnée dans le temps :</a:t>
            </a:r>
          </a:p>
          <a:p>
            <a:pPr lvl="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tabLst>
                <a:tab pos="810260" algn="l"/>
              </a:tabLst>
            </a:pPr>
            <a:r>
              <a:rPr lang="fr-FR" sz="2000" b="1">
                <a:ea typeface="Calibri" panose="020F0502020204030204" pitchFamily="34" charset="0"/>
                <a:cs typeface="Times New Roman" panose="02020603050405020304" pitchFamily="18" charset="0"/>
              </a:rPr>
              <a:t>L’e</a:t>
            </a:r>
            <a:r>
              <a:rPr lang="fr-FR" sz="20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nsemble des secteurs </a:t>
            </a:r>
            <a:r>
              <a:rPr lang="fr-FR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doivent être couverts</a:t>
            </a:r>
            <a:r>
              <a:rPr lang="fr-FR" sz="20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 priorisant les secteurs les plus </a:t>
            </a:r>
            <a:r>
              <a:rPr lang="fr-FR" sz="20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émetteurs.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  <a:tabLst>
                <a:tab pos="810260" algn="l"/>
              </a:tabLst>
            </a:pPr>
            <a:r>
              <a:rPr lang="fr-FR" sz="20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L’ensemble des types de clients </a:t>
            </a:r>
            <a:r>
              <a:rPr lang="fr-FR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la banque doivent être couverts</a:t>
            </a:r>
            <a:r>
              <a:rPr lang="fr-FR" sz="2000"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pPr lvl="1">
              <a:spcBef>
                <a:spcPts val="0"/>
              </a:spcBef>
              <a:buClr>
                <a:schemeClr val="tx2"/>
              </a:buClr>
              <a:buFontTx/>
              <a:buChar char="-"/>
              <a:tabLst>
                <a:tab pos="810260" algn="l"/>
              </a:tabLst>
            </a:pPr>
            <a:r>
              <a:rPr lang="fr-FR" sz="19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Grandes entreprises </a:t>
            </a:r>
            <a:r>
              <a:rPr lang="fr-FR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positionner les contreparties dans leurs trajectoires de décarbonation sectorielle et conditionner l’octroi de crédit à l’existence d’un plan de transition</a:t>
            </a:r>
          </a:p>
          <a:p>
            <a:pPr lvl="1">
              <a:spcBef>
                <a:spcPts val="0"/>
              </a:spcBef>
              <a:buClr>
                <a:schemeClr val="tx2"/>
              </a:buClr>
              <a:buFontTx/>
              <a:buChar char="-"/>
              <a:tabLst>
                <a:tab pos="810260" algn="l"/>
              </a:tabLst>
            </a:pPr>
            <a:r>
              <a:rPr lang="fr-FR" sz="1900" b="1">
                <a:ea typeface="Calibri" panose="020F0502020204030204" pitchFamily="34" charset="0"/>
                <a:cs typeface="Times New Roman" panose="02020603050405020304" pitchFamily="18" charset="0"/>
              </a:rPr>
              <a:t>PME</a:t>
            </a:r>
            <a:r>
              <a:rPr lang="fr-FR" sz="1900">
                <a:ea typeface="Calibri" panose="020F0502020204030204" pitchFamily="34" charset="0"/>
                <a:cs typeface="Times New Roman" panose="02020603050405020304" pitchFamily="18" charset="0"/>
              </a:rPr>
              <a:t> : cibler les secteurs les plus émetteurs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Tx/>
              <a:buChar char="-"/>
              <a:tabLst>
                <a:tab pos="810260" algn="l"/>
              </a:tabLst>
            </a:pPr>
            <a:r>
              <a:rPr lang="fr-FR" sz="19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Ménages</a:t>
            </a:r>
            <a:r>
              <a:rPr lang="fr-FR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utiliser le DPE comme proxy pour proposer des offres de rénovation énergétique</a:t>
            </a:r>
          </a:p>
          <a:p>
            <a:pPr lvl="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tabLst>
                <a:tab pos="810260" algn="l"/>
              </a:tabLst>
            </a:pPr>
            <a:r>
              <a:rPr lang="fr-FR" sz="2000" b="1"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20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’ensemble des métiers </a:t>
            </a:r>
            <a:r>
              <a:rPr lang="fr-FR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la banque doivent être couverts : </a:t>
            </a:r>
            <a:r>
              <a:rPr lang="fr-FR" sz="200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banking</a:t>
            </a:r>
            <a:r>
              <a:rPr lang="fr-FR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book, trading book, activités hors bilan, etc…</a:t>
            </a:r>
            <a:endParaRPr lang="fr-FR" sz="2000">
              <a:highlight>
                <a:srgbClr val="FFFF00"/>
              </a:highlight>
            </a:endParaRPr>
          </a:p>
          <a:p>
            <a:pPr marL="0" indent="0">
              <a:spcAft>
                <a:spcPts val="600"/>
              </a:spcAft>
              <a:buNone/>
            </a:pPr>
            <a:endParaRPr lang="fr-FR" sz="2000">
              <a:highlight>
                <a:srgbClr val="FFFF00"/>
              </a:highlight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7F6A391-74D0-4C38-B5C4-D294B5011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/>
              <a:t>Scope d’application du plan de transition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67EF9C6-3F33-449B-970B-70444B19C4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1400" noProof="0"/>
              <a:t>Intégrer une obligation de plan de transition bancaire au sein du Pilier 2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252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2E4B7E8-7B30-4CF3-B9D3-33544700B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600"/>
              </a:spcAft>
              <a:buClr>
                <a:schemeClr val="tx2"/>
              </a:buClr>
              <a:buNone/>
            </a:pPr>
            <a:r>
              <a:rPr lang="fr-FR" sz="2200" b="1" dirty="0">
                <a:solidFill>
                  <a:schemeClr val="tx2"/>
                </a:solidFill>
                <a:cs typeface="Calibri" panose="020F0502020204030204" pitchFamily="34" charset="0"/>
              </a:rPr>
              <a:t>S’assurer que les processus de gouvernance et de décision permettent la mise en œuvre des plans de transition :</a:t>
            </a:r>
            <a:endParaRPr lang="fr-FR" sz="2000" b="1" dirty="0">
              <a:solidFill>
                <a:schemeClr val="tx2"/>
              </a:solidFill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cs typeface="Calibri" panose="020F0502020204030204" pitchFamily="34" charset="0"/>
              </a:rPr>
              <a:t>Mise en place des plans de transition depuis le </a:t>
            </a:r>
            <a:r>
              <a:rPr lang="fr-FR" sz="2000" b="1" dirty="0">
                <a:cs typeface="Calibri" panose="020F0502020204030204" pitchFamily="34" charset="0"/>
              </a:rPr>
              <a:t>plus haut niveau de gouvernance, et attribution des responsabilités </a:t>
            </a:r>
            <a:r>
              <a:rPr lang="fr-FR" sz="2000" dirty="0">
                <a:cs typeface="Calibri" panose="020F0502020204030204" pitchFamily="34" charset="0"/>
              </a:rPr>
              <a:t>de mise œuvre</a:t>
            </a:r>
            <a:endParaRPr lang="fr-FR" sz="2000" b="1" dirty="0"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cs typeface="Calibri" panose="020F0502020204030204" pitchFamily="34" charset="0"/>
              </a:rPr>
              <a:t>Prise en compte des objectifs fixés par le plan de transition </a:t>
            </a:r>
            <a:r>
              <a:rPr lang="fr-FR" sz="2000" b="1" u="sng" dirty="0">
                <a:cs typeface="Calibri" panose="020F0502020204030204" pitchFamily="34" charset="0"/>
              </a:rPr>
              <a:t>à tous les niveaux du processus de décision </a:t>
            </a:r>
            <a:r>
              <a:rPr lang="fr-FR" sz="2000" b="1" dirty="0">
                <a:cs typeface="Calibri" panose="020F0502020204030204" pitchFamily="34" charset="0"/>
              </a:rPr>
              <a:t>et de gestion des risques ;</a:t>
            </a:r>
          </a:p>
          <a:p>
            <a:pPr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 b="1" dirty="0">
                <a:cs typeface="Calibri" panose="020F0502020204030204" pitchFamily="34" charset="0"/>
              </a:rPr>
              <a:t>Cohérence de l’organisation interne </a:t>
            </a:r>
            <a:r>
              <a:rPr lang="fr-FR" sz="2000" dirty="0">
                <a:cs typeface="Calibri" panose="020F0502020204030204" pitchFamily="34" charset="0"/>
              </a:rPr>
              <a:t>des équipes avec les objectifs</a:t>
            </a:r>
          </a:p>
          <a:p>
            <a:pPr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 b="1" dirty="0">
                <a:cs typeface="Calibri" panose="020F0502020204030204" pitchFamily="34" charset="0"/>
              </a:rPr>
              <a:t>Rémunérations</a:t>
            </a:r>
            <a:r>
              <a:rPr lang="fr-FR" sz="2000" dirty="0">
                <a:cs typeface="Calibri" panose="020F0502020204030204" pitchFamily="34" charset="0"/>
              </a:rPr>
              <a:t> </a:t>
            </a:r>
            <a:r>
              <a:rPr lang="fr-FR" sz="2000" b="1" dirty="0">
                <a:cs typeface="Calibri" panose="020F0502020204030204" pitchFamily="34" charset="0"/>
              </a:rPr>
              <a:t>adaptées aux objectifs</a:t>
            </a:r>
            <a:r>
              <a:rPr lang="fr-FR" sz="2000" dirty="0">
                <a:cs typeface="Calibri" panose="020F0502020204030204" pitchFamily="34" charset="0"/>
              </a:rPr>
              <a:t> fixés par le plan de transition.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FR" sz="2000" b="1" dirty="0">
                <a:solidFill>
                  <a:schemeClr val="tx2"/>
                </a:solidFill>
                <a:cs typeface="Calibri" panose="020F0502020204030204" pitchFamily="34" charset="0"/>
              </a:rPr>
              <a:t>Renforcer le cadre d’évaluation du SREP : les superviseurs peuvent déjà intégrer les enjeux climatiques dans leur revue</a:t>
            </a:r>
          </a:p>
          <a:p>
            <a:pPr lvl="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Rendre la revue du SREP plus opérationnelle : </a:t>
            </a: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analyse de la pertinence du plan stratégique et de la gouvernance</a:t>
            </a:r>
          </a:p>
          <a:p>
            <a:pPr marL="0" indent="0">
              <a:spcAft>
                <a:spcPts val="600"/>
              </a:spcAft>
              <a:buNone/>
            </a:pPr>
            <a:endParaRPr lang="en-GB" sz="2000" dirty="0">
              <a:cs typeface="Calibri" panose="020F0502020204030204" pitchFamily="34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71DC1F3-2BFC-4149-83DA-C13D6D863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/>
              <a:t>Processus de gouvernance solide et adapté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3EAD133-3ACE-43A5-929E-8F00859E3C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1400" noProof="0"/>
              <a:t>Intégrer une obligation de plan de transition bancaire au sein du Pilier 2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6026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DDCC4DA3-0899-4169-AB20-3268A7E91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Différentes </a:t>
            </a:r>
            <a:r>
              <a:rPr lang="fr-FR" sz="20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actions de supervision </a:t>
            </a:r>
            <a:r>
              <a:rPr lang="fr-FR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sont envisageables :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fr-FR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Demande de formation, 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fr-FR" sz="2000">
                <a:ea typeface="Calibri" panose="020F0502020204030204" pitchFamily="34" charset="0"/>
                <a:cs typeface="Times New Roman" panose="02020603050405020304" pitchFamily="18" charset="0"/>
              </a:rPr>
              <a:t>Evolution</a:t>
            </a:r>
            <a:r>
              <a:rPr lang="fr-FR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la gouvernance, 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fr-FR" sz="2000">
                <a:ea typeface="Calibri" panose="020F0502020204030204" pitchFamily="34" charset="0"/>
                <a:cs typeface="Times New Roman" panose="02020603050405020304" pitchFamily="18" charset="0"/>
              </a:rPr>
              <a:t>Renforcement de la gestion des risques,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fr-FR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Limite de concentration dans certains secteurs,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fr-FR" sz="2000">
                <a:ea typeface="Calibri" panose="020F0502020204030204" pitchFamily="34" charset="0"/>
                <a:cs typeface="Times New Roman" panose="02020603050405020304" pitchFamily="18" charset="0"/>
              </a:rPr>
              <a:t>Révision des politiques de rémunération </a:t>
            </a:r>
            <a:endParaRPr lang="fr-FR" sz="20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fr-FR" sz="20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fr-FR" sz="200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Ces actions peuvent être mises en place selon une échelle graduelle</a:t>
            </a:r>
            <a:endParaRPr lang="fr-FR" sz="20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fr-FR" sz="20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3388" lvl="1" indent="-342900"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Exigences supplémentaires </a:t>
            </a:r>
            <a:r>
              <a:rPr lang="fr-FR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capital possibles mais </a:t>
            </a:r>
            <a:r>
              <a:rPr lang="fr-FR" sz="20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plus difficiles à démontrer</a:t>
            </a:r>
          </a:p>
          <a:p>
            <a:pPr marL="90488" lvl="1" indent="0">
              <a:spcBef>
                <a:spcPts val="0"/>
              </a:spcBef>
              <a:buClr>
                <a:schemeClr val="tx2"/>
              </a:buClr>
              <a:buNone/>
            </a:pPr>
            <a:r>
              <a:rPr lang="fr-FR" sz="20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90488" lvl="1" indent="0">
              <a:spcBef>
                <a:spcPts val="0"/>
              </a:spcBef>
              <a:buClr>
                <a:schemeClr val="tx2"/>
              </a:buClr>
              <a:buNone/>
            </a:pPr>
            <a:endParaRPr lang="fr-FR" sz="2000" b="1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19A05116-7642-43F4-AE09-BEA45ECE5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/>
              <a:t>Actions possibles en cas de non-conformité 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C02328-7525-4190-82EB-58ACCCBDBB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1400" noProof="0"/>
              <a:t>Intégrer une obligation de plan de transition bancaire au sein du Pilier 2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50257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2E4B7E8-7B30-4CF3-B9D3-33544700B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>
                <a:cs typeface="Calibri" panose="020F0502020204030204" pitchFamily="34" charset="0"/>
              </a:rPr>
              <a:t>La prise en compte des risques climatiques s’intègre déjà dans le </a:t>
            </a:r>
            <a:r>
              <a:rPr lang="fr-FR" sz="2000" b="1">
                <a:cs typeface="Calibri" panose="020F0502020204030204" pitchFamily="34" charset="0"/>
              </a:rPr>
              <a:t>mandat des superviseurs</a:t>
            </a:r>
            <a:r>
              <a:rPr lang="fr-FR" sz="2000">
                <a:cs typeface="Calibri" panose="020F0502020204030204" pitchFamily="34" charset="0"/>
              </a:rPr>
              <a:t>, mais les textes actuels sont peu précis.</a:t>
            </a:r>
          </a:p>
          <a:p>
            <a:pPr marL="0" indent="0" algn="just">
              <a:spcBef>
                <a:spcPts val="0"/>
              </a:spcBef>
              <a:buClr>
                <a:schemeClr val="tx2"/>
              </a:buClr>
              <a:buNone/>
            </a:pPr>
            <a:endParaRPr lang="fr-FR" sz="2000"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>
                <a:cs typeface="Calibri" panose="020F0502020204030204" pitchFamily="34" charset="0"/>
              </a:rPr>
              <a:t>Se pose la question d’un besoin de </a:t>
            </a:r>
            <a:r>
              <a:rPr lang="fr-FR" sz="2000" b="1">
                <a:cs typeface="Calibri" panose="020F0502020204030204" pitchFamily="34" charset="0"/>
              </a:rPr>
              <a:t>clarifier le mandat </a:t>
            </a:r>
            <a:r>
              <a:rPr lang="fr-FR" sz="2000">
                <a:cs typeface="Calibri" panose="020F0502020204030204" pitchFamily="34" charset="0"/>
              </a:rPr>
              <a:t>des superviseurs pour faciliter la revue des plans de transition et </a:t>
            </a:r>
            <a:r>
              <a:rPr lang="fr-FR" sz="2000" b="1">
                <a:cs typeface="Calibri" panose="020F0502020204030204" pitchFamily="34" charset="0"/>
              </a:rPr>
              <a:t>réduire le risque d’interprétations divergentes </a:t>
            </a:r>
            <a:r>
              <a:rPr lang="fr-FR" sz="2000">
                <a:cs typeface="Calibri" panose="020F0502020204030204" pitchFamily="34" charset="0"/>
              </a:rPr>
              <a:t>entre les différentes autorités de supervision.</a:t>
            </a:r>
          </a:p>
          <a:p>
            <a:pPr marL="0" indent="0" algn="just">
              <a:spcBef>
                <a:spcPts val="0"/>
              </a:spcBef>
              <a:buClr>
                <a:schemeClr val="tx2"/>
              </a:buClr>
              <a:buNone/>
            </a:pPr>
            <a:endParaRPr lang="fr-FR" sz="2000"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fr-FR" sz="2000">
                <a:cs typeface="Calibri" panose="020F0502020204030204" pitchFamily="34" charset="0"/>
              </a:rPr>
              <a:t>Les autorités de supervision sont déjà </a:t>
            </a:r>
            <a:r>
              <a:rPr lang="fr-FR" sz="2000" b="1">
                <a:cs typeface="Calibri" panose="020F0502020204030204" pitchFamily="34" charset="0"/>
              </a:rPr>
              <a:t>sorties d’une approche purement basée sur les risques</a:t>
            </a:r>
            <a:r>
              <a:rPr lang="fr-FR" sz="2000">
                <a:cs typeface="Calibri" panose="020F0502020204030204" pitchFamily="34" charset="0"/>
              </a:rPr>
              <a:t> :</a:t>
            </a:r>
          </a:p>
          <a:p>
            <a:pPr marL="630238" indent="-269875" algn="just">
              <a:spcBef>
                <a:spcPts val="0"/>
              </a:spcBef>
              <a:buFontTx/>
              <a:buChar char="-"/>
            </a:pPr>
            <a:r>
              <a:rPr lang="fr-FR" sz="2000">
                <a:cs typeface="Calibri" panose="020F0502020204030204" pitchFamily="34" charset="0"/>
              </a:rPr>
              <a:t>avec le « </a:t>
            </a:r>
            <a:r>
              <a:rPr lang="fr-FR" sz="2000" i="1">
                <a:cs typeface="Calibri" panose="020F0502020204030204" pitchFamily="34" charset="0"/>
              </a:rPr>
              <a:t>SME </a:t>
            </a:r>
            <a:r>
              <a:rPr lang="fr-FR" sz="2000" i="1" err="1">
                <a:cs typeface="Calibri" panose="020F0502020204030204" pitchFamily="34" charset="0"/>
              </a:rPr>
              <a:t>supporting</a:t>
            </a:r>
            <a:r>
              <a:rPr lang="fr-FR" sz="2000" i="1">
                <a:cs typeface="Calibri" panose="020F0502020204030204" pitchFamily="34" charset="0"/>
              </a:rPr>
              <a:t> factor » </a:t>
            </a:r>
            <a:r>
              <a:rPr lang="fr-FR" sz="2000">
                <a:cs typeface="Calibri" panose="020F0502020204030204" pitchFamily="34" charset="0"/>
              </a:rPr>
              <a:t>pour favoriser l’accès au financement des PME ;</a:t>
            </a:r>
          </a:p>
          <a:p>
            <a:pPr marL="630238" indent="-269875" algn="just">
              <a:spcBef>
                <a:spcPts val="0"/>
              </a:spcBef>
              <a:buFontTx/>
              <a:buChar char="-"/>
            </a:pPr>
            <a:r>
              <a:rPr lang="fr-FR" sz="2000">
                <a:cs typeface="Calibri" panose="020F0502020204030204" pitchFamily="34" charset="0"/>
              </a:rPr>
              <a:t>avec les mesures visant à atténuer l’incidence de la crise du Covid-19.</a:t>
            </a:r>
          </a:p>
          <a:p>
            <a:pPr marL="0" indent="0">
              <a:spcBef>
                <a:spcPts val="0"/>
              </a:spcBef>
              <a:buNone/>
            </a:pPr>
            <a:endParaRPr lang="fr-FR" sz="23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71DC1F3-2BFC-4149-83DA-C13D6D863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720080"/>
          </a:xfrm>
        </p:spPr>
        <p:txBody>
          <a:bodyPr>
            <a:normAutofit fontScale="90000"/>
          </a:bodyPr>
          <a:lstStyle/>
          <a:p>
            <a:r>
              <a:rPr lang="fr-FR"/>
              <a:t>Besoin de clarifier le mandat des superviseurs ? 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3EAD133-3ACE-43A5-929E-8F00859E3C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1400" noProof="0"/>
              <a:t>Intégrer une obligation de plan de transition bancaire au sein du Pilier 2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3131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hème Office">
  <a:themeElements>
    <a:clrScheme name="I4CE Nuancier 1">
      <a:dk1>
        <a:srgbClr val="404041"/>
      </a:dk1>
      <a:lt1>
        <a:sysClr val="window" lastClr="FFFFFF"/>
      </a:lt1>
      <a:dk2>
        <a:srgbClr val="4565AF"/>
      </a:dk2>
      <a:lt2>
        <a:srgbClr val="EEECE1"/>
      </a:lt2>
      <a:accent1>
        <a:srgbClr val="289CDB"/>
      </a:accent1>
      <a:accent2>
        <a:srgbClr val="C94450"/>
      </a:accent2>
      <a:accent3>
        <a:srgbClr val="ACC435"/>
      </a:accent3>
      <a:accent4>
        <a:srgbClr val="643A81"/>
      </a:accent4>
      <a:accent5>
        <a:srgbClr val="87C0C2"/>
      </a:accent5>
      <a:accent6>
        <a:srgbClr val="E09C35"/>
      </a:accent6>
      <a:hlink>
        <a:srgbClr val="0000FF"/>
      </a:hlink>
      <a:folHlink>
        <a:srgbClr val="800080"/>
      </a:folHlink>
    </a:clrScheme>
    <a:fontScheme name="I4CE">
      <a:majorFont>
        <a:latin typeface="LexiaDaMa"/>
        <a:ea typeface=""/>
        <a:cs typeface=""/>
      </a:majorFont>
      <a:minorFont>
        <a:latin typeface="Helvetica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 PPT I4CE 2019" id="{3BBC0D05-4E50-405E-92AB-0EBC95533BED}" vid="{73984D38-BA19-47A7-9C56-7420FCA95E5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2a193445-8f29-4d28-b3a3-ce6182a987ad">
      <UserInfo>
        <DisplayName>Anuschka HILKE</DisplayName>
        <AccountId>22</AccountId>
        <AccountType/>
      </UserInfo>
    </SharedWithUsers>
    <lcf76f155ced4ddcb4097134ff3c332f xmlns="6d25fa36-6e92-4a8c-bcd7-8d2e2e5dc1cc">
      <Terms xmlns="http://schemas.microsoft.com/office/infopath/2007/PartnerControls"/>
    </lcf76f155ced4ddcb4097134ff3c332f>
    <TaxCatchAll xmlns="2a193445-8f29-4d28-b3a3-ce6182a987a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565D2027CB5C43B896265DB26BF053" ma:contentTypeVersion="18" ma:contentTypeDescription="Crée un document." ma:contentTypeScope="" ma:versionID="933939cf423a19f7d2715222819c967f">
  <xsd:schema xmlns:xsd="http://www.w3.org/2001/XMLSchema" xmlns:xs="http://www.w3.org/2001/XMLSchema" xmlns:p="http://schemas.microsoft.com/office/2006/metadata/properties" xmlns:ns1="http://schemas.microsoft.com/sharepoint/v3" xmlns:ns2="6d25fa36-6e92-4a8c-bcd7-8d2e2e5dc1cc" xmlns:ns3="2a193445-8f29-4d28-b3a3-ce6182a987ad" targetNamespace="http://schemas.microsoft.com/office/2006/metadata/properties" ma:root="true" ma:fieldsID="55656ea843c1efe6a5ed407250a478e7" ns1:_="" ns2:_="" ns3:_="">
    <xsd:import namespace="http://schemas.microsoft.com/sharepoint/v3"/>
    <xsd:import namespace="6d25fa36-6e92-4a8c-bcd7-8d2e2e5dc1cc"/>
    <xsd:import namespace="2a193445-8f29-4d28-b3a3-ce6182a987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Propriétés de la stratégie de conformité unifiée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Action d’interface utilisateur de la stratégie de conformité unifié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5fa36-6e92-4a8c-bcd7-8d2e2e5dc1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fdb6b646-3ed7-48ad-b39c-bbf27f50ba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193445-8f29-4d28-b3a3-ce6182a987a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4fd0a5eb-5bd5-4419-8c56-9da7f185a722}" ma:internalName="TaxCatchAll" ma:showField="CatchAllData" ma:web="2a193445-8f29-4d28-b3a3-ce6182a987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BF94FD-F3EC-4132-8FAE-70767F3907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151D17-0595-4B95-8ABC-CC2C09B8693E}">
  <ds:schemaRefs>
    <ds:schemaRef ds:uri="2a193445-8f29-4d28-b3a3-ce6182a987ad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6d25fa36-6e92-4a8c-bcd7-8d2e2e5dc1cc"/>
  </ds:schemaRefs>
</ds:datastoreItem>
</file>

<file path=customXml/itemProps3.xml><?xml version="1.0" encoding="utf-8"?>
<ds:datastoreItem xmlns:ds="http://schemas.openxmlformats.org/officeDocument/2006/customXml" ds:itemID="{38B51060-35D9-4CDB-ACBC-A4E4FD3736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25fa36-6e92-4a8c-bcd7-8d2e2e5dc1cc"/>
    <ds:schemaRef ds:uri="2a193445-8f29-4d28-b3a3-ce6182a987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plans de transition</Template>
  <TotalTime>21402</TotalTime>
  <Words>1346</Words>
  <Application>Microsoft Office PowerPoint</Application>
  <PresentationFormat>Affichage à l'écran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Helvetica</vt:lpstr>
      <vt:lpstr>LexiaDaMa</vt:lpstr>
      <vt:lpstr>Wingdings</vt:lpstr>
      <vt:lpstr>Thème Office</vt:lpstr>
      <vt:lpstr>Intégrer une obligation de plan de transition bancaire au sein du Pilier 2</vt:lpstr>
      <vt:lpstr>Contexte</vt:lpstr>
      <vt:lpstr>Favoriser une transition progressive et ordonnée</vt:lpstr>
      <vt:lpstr>Rôle clé du pilier 2 et des plans de transition bancaires</vt:lpstr>
      <vt:lpstr>Déclinaison de la stratégie de décarbonation des banques</vt:lpstr>
      <vt:lpstr>Scope d’application du plan de transition</vt:lpstr>
      <vt:lpstr>Processus de gouvernance solide et adapté</vt:lpstr>
      <vt:lpstr>Actions possibles en cas de non-conformité </vt:lpstr>
      <vt:lpstr>Besoin de clarifier le mandat des superviseurs ? </vt:lpstr>
      <vt:lpstr>Renforcer les dispositions législatives existantes</vt:lpstr>
      <vt:lpstr>Certifier les plans de transition</vt:lpstr>
      <vt:lpstr>Présentation PowerPoint</vt:lpstr>
      <vt:lpstr>Faire évoluer les ressources humaines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titre</dc:title>
  <dc:creator>Louise NOGUES</dc:creator>
  <cp:lastModifiedBy>Julie EVAIN</cp:lastModifiedBy>
  <cp:revision>4</cp:revision>
  <cp:lastPrinted>2016-12-05T16:42:02Z</cp:lastPrinted>
  <dcterms:created xsi:type="dcterms:W3CDTF">2022-03-03T13:15:06Z</dcterms:created>
  <dcterms:modified xsi:type="dcterms:W3CDTF">2022-06-22T13:00:57Z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0x01010043565D2027CB5C43B896265DB26BF053</vt:lpwstr>
  </property>
  <property fmtid="{D5CDD505-2E9C-101B-9397-08002B2CF9AE}" pid="3" name="Order">
    <vt:r8>1837000</vt:r8>
  </property>
  <property fmtid="{D5CDD505-2E9C-101B-9397-08002B2CF9AE}" pid="4" name="MediaServiceImageTags">
    <vt:lpwstr/>
  </property>
</Properties>
</file>